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8" r:id="rId2"/>
    <p:sldId id="309" r:id="rId3"/>
    <p:sldId id="300" r:id="rId4"/>
    <p:sldId id="283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66" r:id="rId15"/>
  </p:sldIdLst>
  <p:sldSz cx="12192000" cy="6858000"/>
  <p:notesSz cx="6858000" cy="9144000"/>
  <p:defaultTextStyle>
    <a:defPPr marL="0" marR="0" indent="0" algn="l" defTabSz="45718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297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594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891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189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486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783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080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377" algn="ctr" defTabSz="2920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0" autoAdjust="0"/>
    <p:restoredTop sz="95658" autoAdjust="0"/>
  </p:normalViewPr>
  <p:slideViewPr>
    <p:cSldViewPr snapToGrid="0">
      <p:cViewPr varScale="1">
        <p:scale>
          <a:sx n="122" d="100"/>
          <a:sy n="122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5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23F41-2C23-4F45-8AB3-50EFB3D33A24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87C7-331A-4A60-995F-5F3B6822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14297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228594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342891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457189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571486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685783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800080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914377" defTabSz="228594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54978" y="1066800"/>
            <a:ext cx="3429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743200"/>
            <a:ext cx="11277600" cy="13176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0" i="0" cap="none" baseline="0">
                <a:solidFill>
                  <a:schemeClr val="bg1"/>
                </a:solidFill>
                <a:latin typeface="+mj-lt"/>
                <a:ea typeface="Apple SD Gothic Neo Thin" charset="-127"/>
                <a:cs typeface="Apple SD Gothic Neo Thin" charset="-12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750299" y="5765800"/>
            <a:ext cx="2835274" cy="508000"/>
            <a:chOff x="5512" y="3632"/>
            <a:chExt cx="1786" cy="320"/>
          </a:xfrm>
        </p:grpSpPr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5721" y="3720"/>
              <a:ext cx="234" cy="230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53 w 253"/>
                <a:gd name="T7" fmla="*/ 126 h 252"/>
                <a:gd name="T8" fmla="*/ 127 w 253"/>
                <a:gd name="T9" fmla="*/ 0 h 252"/>
                <a:gd name="T10" fmla="*/ 127 w 253"/>
                <a:gd name="T11" fmla="*/ 194 h 252"/>
                <a:gd name="T12" fmla="*/ 59 w 253"/>
                <a:gd name="T13" fmla="*/ 126 h 252"/>
                <a:gd name="T14" fmla="*/ 127 w 253"/>
                <a:gd name="T15" fmla="*/ 59 h 252"/>
                <a:gd name="T16" fmla="*/ 194 w 253"/>
                <a:gd name="T17" fmla="*/ 126 h 252"/>
                <a:gd name="T18" fmla="*/ 127 w 253"/>
                <a:gd name="T19" fmla="*/ 19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97" y="252"/>
                    <a:pt x="253" y="196"/>
                    <a:pt x="253" y="126"/>
                  </a:cubicBezTo>
                  <a:cubicBezTo>
                    <a:pt x="253" y="56"/>
                    <a:pt x="197" y="0"/>
                    <a:pt x="127" y="0"/>
                  </a:cubicBezTo>
                  <a:moveTo>
                    <a:pt x="127" y="194"/>
                  </a:moveTo>
                  <a:cubicBezTo>
                    <a:pt x="90" y="194"/>
                    <a:pt x="59" y="163"/>
                    <a:pt x="59" y="126"/>
                  </a:cubicBezTo>
                  <a:cubicBezTo>
                    <a:pt x="59" y="89"/>
                    <a:pt x="90" y="59"/>
                    <a:pt x="127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163"/>
                    <a:pt x="164" y="194"/>
                    <a:pt x="127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976" y="3720"/>
              <a:ext cx="234" cy="232"/>
            </a:xfrm>
            <a:custGeom>
              <a:avLst/>
              <a:gdLst>
                <a:gd name="T0" fmla="*/ 126 w 253"/>
                <a:gd name="T1" fmla="*/ 0 h 254"/>
                <a:gd name="T2" fmla="*/ 0 w 253"/>
                <a:gd name="T3" fmla="*/ 126 h 254"/>
                <a:gd name="T4" fmla="*/ 0 w 253"/>
                <a:gd name="T5" fmla="*/ 254 h 254"/>
                <a:gd name="T6" fmla="*/ 59 w 253"/>
                <a:gd name="T7" fmla="*/ 254 h 254"/>
                <a:gd name="T8" fmla="*/ 59 w 253"/>
                <a:gd name="T9" fmla="*/ 126 h 254"/>
                <a:gd name="T10" fmla="*/ 126 w 253"/>
                <a:gd name="T11" fmla="*/ 59 h 254"/>
                <a:gd name="T12" fmla="*/ 194 w 253"/>
                <a:gd name="T13" fmla="*/ 126 h 254"/>
                <a:gd name="T14" fmla="*/ 194 w 253"/>
                <a:gd name="T15" fmla="*/ 252 h 254"/>
                <a:gd name="T16" fmla="*/ 253 w 253"/>
                <a:gd name="T17" fmla="*/ 252 h 254"/>
                <a:gd name="T18" fmla="*/ 253 w 253"/>
                <a:gd name="T19" fmla="*/ 126 h 254"/>
                <a:gd name="T20" fmla="*/ 126 w 25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4">
                  <a:moveTo>
                    <a:pt x="126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9"/>
                    <a:pt x="126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512" y="3709"/>
              <a:ext cx="211" cy="241"/>
            </a:xfrm>
            <a:custGeom>
              <a:avLst/>
              <a:gdLst>
                <a:gd name="T0" fmla="*/ 186 w 228"/>
                <a:gd name="T1" fmla="*/ 90 h 264"/>
                <a:gd name="T2" fmla="*/ 228 w 228"/>
                <a:gd name="T3" fmla="*/ 49 h 264"/>
                <a:gd name="T4" fmla="*/ 49 w 228"/>
                <a:gd name="T5" fmla="*/ 49 h 264"/>
                <a:gd name="T6" fmla="*/ 49 w 228"/>
                <a:gd name="T7" fmla="*/ 227 h 264"/>
                <a:gd name="T8" fmla="*/ 139 w 228"/>
                <a:gd name="T9" fmla="*/ 264 h 264"/>
                <a:gd name="T10" fmla="*/ 228 w 228"/>
                <a:gd name="T11" fmla="*/ 227 h 264"/>
                <a:gd name="T12" fmla="*/ 186 w 228"/>
                <a:gd name="T13" fmla="*/ 186 h 264"/>
                <a:gd name="T14" fmla="*/ 91 w 228"/>
                <a:gd name="T15" fmla="*/ 186 h 264"/>
                <a:gd name="T16" fmla="*/ 91 w 228"/>
                <a:gd name="T17" fmla="*/ 90 h 264"/>
                <a:gd name="T18" fmla="*/ 186 w 228"/>
                <a:gd name="T19" fmla="*/ 9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64">
                  <a:moveTo>
                    <a:pt x="186" y="90"/>
                  </a:moveTo>
                  <a:cubicBezTo>
                    <a:pt x="228" y="49"/>
                    <a:pt x="228" y="49"/>
                    <a:pt x="228" y="49"/>
                  </a:cubicBezTo>
                  <a:cubicBezTo>
                    <a:pt x="179" y="0"/>
                    <a:pt x="98" y="0"/>
                    <a:pt x="49" y="49"/>
                  </a:cubicBezTo>
                  <a:cubicBezTo>
                    <a:pt x="0" y="98"/>
                    <a:pt x="0" y="178"/>
                    <a:pt x="49" y="227"/>
                  </a:cubicBezTo>
                  <a:cubicBezTo>
                    <a:pt x="74" y="252"/>
                    <a:pt x="106" y="264"/>
                    <a:pt x="139" y="264"/>
                  </a:cubicBezTo>
                  <a:cubicBezTo>
                    <a:pt x="171" y="264"/>
                    <a:pt x="203" y="252"/>
                    <a:pt x="228" y="227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0" y="212"/>
                    <a:pt x="117" y="212"/>
                    <a:pt x="91" y="186"/>
                  </a:cubicBezTo>
                  <a:cubicBezTo>
                    <a:pt x="64" y="160"/>
                    <a:pt x="64" y="117"/>
                    <a:pt x="91" y="90"/>
                  </a:cubicBezTo>
                  <a:cubicBezTo>
                    <a:pt x="117" y="64"/>
                    <a:pt x="160" y="64"/>
                    <a:pt x="186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6193" y="3720"/>
              <a:ext cx="261" cy="232"/>
            </a:xfrm>
            <a:custGeom>
              <a:avLst/>
              <a:gdLst>
                <a:gd name="T0" fmla="*/ 200 w 261"/>
                <a:gd name="T1" fmla="*/ 0 h 232"/>
                <a:gd name="T2" fmla="*/ 131 w 261"/>
                <a:gd name="T3" fmla="*/ 128 h 232"/>
                <a:gd name="T4" fmla="*/ 62 w 261"/>
                <a:gd name="T5" fmla="*/ 0 h 232"/>
                <a:gd name="T6" fmla="*/ 0 w 261"/>
                <a:gd name="T7" fmla="*/ 0 h 232"/>
                <a:gd name="T8" fmla="*/ 131 w 261"/>
                <a:gd name="T9" fmla="*/ 232 h 232"/>
                <a:gd name="T10" fmla="*/ 261 w 261"/>
                <a:gd name="T11" fmla="*/ 0 h 232"/>
                <a:gd name="T12" fmla="*/ 200 w 261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32">
                  <a:moveTo>
                    <a:pt x="200" y="0"/>
                  </a:moveTo>
                  <a:lnTo>
                    <a:pt x="131" y="12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131" y="232"/>
                  </a:lnTo>
                  <a:lnTo>
                    <a:pt x="261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036" y="3720"/>
              <a:ext cx="262" cy="232"/>
            </a:xfrm>
            <a:custGeom>
              <a:avLst/>
              <a:gdLst>
                <a:gd name="T0" fmla="*/ 201 w 262"/>
                <a:gd name="T1" fmla="*/ 0 h 232"/>
                <a:gd name="T2" fmla="*/ 132 w 262"/>
                <a:gd name="T3" fmla="*/ 128 h 232"/>
                <a:gd name="T4" fmla="*/ 63 w 262"/>
                <a:gd name="T5" fmla="*/ 0 h 232"/>
                <a:gd name="T6" fmla="*/ 0 w 262"/>
                <a:gd name="T7" fmla="*/ 0 h 232"/>
                <a:gd name="T8" fmla="*/ 132 w 262"/>
                <a:gd name="T9" fmla="*/ 232 h 232"/>
                <a:gd name="T10" fmla="*/ 262 w 262"/>
                <a:gd name="T11" fmla="*/ 0 h 232"/>
                <a:gd name="T12" fmla="*/ 201 w 262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32">
                  <a:moveTo>
                    <a:pt x="201" y="0"/>
                  </a:moveTo>
                  <a:lnTo>
                    <a:pt x="132" y="128"/>
                  </a:lnTo>
                  <a:lnTo>
                    <a:pt x="63" y="0"/>
                  </a:lnTo>
                  <a:lnTo>
                    <a:pt x="0" y="0"/>
                  </a:lnTo>
                  <a:lnTo>
                    <a:pt x="132" y="232"/>
                  </a:lnTo>
                  <a:lnTo>
                    <a:pt x="262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123" y="3720"/>
              <a:ext cx="89" cy="82"/>
            </a:xfrm>
            <a:custGeom>
              <a:avLst/>
              <a:gdLst>
                <a:gd name="T0" fmla="*/ 89 w 89"/>
                <a:gd name="T1" fmla="*/ 0 h 82"/>
                <a:gd name="T2" fmla="*/ 44 w 89"/>
                <a:gd name="T3" fmla="*/ 82 h 82"/>
                <a:gd name="T4" fmla="*/ 0 w 89"/>
                <a:gd name="T5" fmla="*/ 0 h 82"/>
                <a:gd name="T6" fmla="*/ 89 w 8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2">
                  <a:moveTo>
                    <a:pt x="89" y="0"/>
                  </a:moveTo>
                  <a:lnTo>
                    <a:pt x="44" y="82"/>
                  </a:lnTo>
                  <a:lnTo>
                    <a:pt x="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7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697" y="3720"/>
              <a:ext cx="117" cy="232"/>
            </a:xfrm>
            <a:custGeom>
              <a:avLst/>
              <a:gdLst>
                <a:gd name="T0" fmla="*/ 0 w 126"/>
                <a:gd name="T1" fmla="*/ 126 h 254"/>
                <a:gd name="T2" fmla="*/ 0 w 126"/>
                <a:gd name="T3" fmla="*/ 254 h 254"/>
                <a:gd name="T4" fmla="*/ 59 w 126"/>
                <a:gd name="T5" fmla="*/ 254 h 254"/>
                <a:gd name="T6" fmla="*/ 59 w 126"/>
                <a:gd name="T7" fmla="*/ 126 h 254"/>
                <a:gd name="T8" fmla="*/ 126 w 126"/>
                <a:gd name="T9" fmla="*/ 58 h 254"/>
                <a:gd name="T10" fmla="*/ 126 w 126"/>
                <a:gd name="T11" fmla="*/ 0 h 254"/>
                <a:gd name="T12" fmla="*/ 0 w 126"/>
                <a:gd name="T13" fmla="*/ 1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4">
                  <a:moveTo>
                    <a:pt x="0" y="126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8"/>
                    <a:pt x="126" y="58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56" y="0"/>
                    <a:pt x="0" y="56"/>
                    <a:pt x="0" y="1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6437" y="3720"/>
              <a:ext cx="234" cy="230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16 w 253"/>
                <a:gd name="T7" fmla="*/ 215 h 252"/>
                <a:gd name="T8" fmla="*/ 174 w 253"/>
                <a:gd name="T9" fmla="*/ 174 h 252"/>
                <a:gd name="T10" fmla="*/ 127 w 253"/>
                <a:gd name="T11" fmla="*/ 194 h 252"/>
                <a:gd name="T12" fmla="*/ 66 w 253"/>
                <a:gd name="T13" fmla="*/ 155 h 252"/>
                <a:gd name="T14" fmla="*/ 253 w 253"/>
                <a:gd name="T15" fmla="*/ 155 h 252"/>
                <a:gd name="T16" fmla="*/ 253 w 253"/>
                <a:gd name="T17" fmla="*/ 126 h 252"/>
                <a:gd name="T18" fmla="*/ 127 w 253"/>
                <a:gd name="T19" fmla="*/ 0 h 252"/>
                <a:gd name="T20" fmla="*/ 66 w 253"/>
                <a:gd name="T21" fmla="*/ 97 h 252"/>
                <a:gd name="T22" fmla="*/ 127 w 253"/>
                <a:gd name="T23" fmla="*/ 59 h 252"/>
                <a:gd name="T24" fmla="*/ 187 w 253"/>
                <a:gd name="T25" fmla="*/ 97 h 252"/>
                <a:gd name="T26" fmla="*/ 66 w 253"/>
                <a:gd name="T27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60" y="252"/>
                    <a:pt x="192" y="239"/>
                    <a:pt x="216" y="215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62" y="187"/>
                    <a:pt x="145" y="194"/>
                    <a:pt x="127" y="194"/>
                  </a:cubicBezTo>
                  <a:cubicBezTo>
                    <a:pt x="100" y="194"/>
                    <a:pt x="77" y="178"/>
                    <a:pt x="66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7" y="0"/>
                  </a:cubicBezTo>
                  <a:moveTo>
                    <a:pt x="66" y="97"/>
                  </a:moveTo>
                  <a:cubicBezTo>
                    <a:pt x="77" y="74"/>
                    <a:pt x="100" y="59"/>
                    <a:pt x="127" y="59"/>
                  </a:cubicBezTo>
                  <a:cubicBezTo>
                    <a:pt x="153" y="59"/>
                    <a:pt x="177" y="74"/>
                    <a:pt x="187" y="97"/>
                  </a:cubicBezTo>
                  <a:lnTo>
                    <a:pt x="66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6833" y="3632"/>
              <a:ext cx="117" cy="318"/>
            </a:xfrm>
            <a:custGeom>
              <a:avLst/>
              <a:gdLst>
                <a:gd name="T0" fmla="*/ 59 w 126"/>
                <a:gd name="T1" fmla="*/ 222 h 348"/>
                <a:gd name="T2" fmla="*/ 59 w 126"/>
                <a:gd name="T3" fmla="*/ 159 h 348"/>
                <a:gd name="T4" fmla="*/ 107 w 126"/>
                <a:gd name="T5" fmla="*/ 159 h 348"/>
                <a:gd name="T6" fmla="*/ 107 w 126"/>
                <a:gd name="T7" fmla="*/ 99 h 348"/>
                <a:gd name="T8" fmla="*/ 59 w 126"/>
                <a:gd name="T9" fmla="*/ 99 h 348"/>
                <a:gd name="T10" fmla="*/ 59 w 126"/>
                <a:gd name="T11" fmla="*/ 0 h 348"/>
                <a:gd name="T12" fmla="*/ 0 w 126"/>
                <a:gd name="T13" fmla="*/ 0 h 348"/>
                <a:gd name="T14" fmla="*/ 0 w 126"/>
                <a:gd name="T15" fmla="*/ 222 h 348"/>
                <a:gd name="T16" fmla="*/ 126 w 126"/>
                <a:gd name="T17" fmla="*/ 348 h 348"/>
                <a:gd name="T18" fmla="*/ 126 w 126"/>
                <a:gd name="T19" fmla="*/ 290 h 348"/>
                <a:gd name="T20" fmla="*/ 59 w 126"/>
                <a:gd name="T21" fmla="*/ 22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48">
                  <a:moveTo>
                    <a:pt x="59" y="222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92"/>
                    <a:pt x="57" y="348"/>
                    <a:pt x="126" y="348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89" y="290"/>
                    <a:pt x="59" y="259"/>
                    <a:pt x="59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 userDrawn="1"/>
          </p:nvSpPr>
          <p:spPr bwMode="auto">
            <a:xfrm>
              <a:off x="6965" y="3633"/>
              <a:ext cx="63" cy="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233" y="3920"/>
              <a:ext cx="26" cy="32"/>
            </a:xfrm>
            <a:custGeom>
              <a:avLst/>
              <a:gdLst>
                <a:gd name="T0" fmla="*/ 4 w 28"/>
                <a:gd name="T1" fmla="*/ 25 h 35"/>
                <a:gd name="T2" fmla="*/ 9 w 28"/>
                <a:gd name="T3" fmla="*/ 28 h 35"/>
                <a:gd name="T4" fmla="*/ 15 w 28"/>
                <a:gd name="T5" fmla="*/ 29 h 35"/>
                <a:gd name="T6" fmla="*/ 19 w 28"/>
                <a:gd name="T7" fmla="*/ 28 h 35"/>
                <a:gd name="T8" fmla="*/ 21 w 28"/>
                <a:gd name="T9" fmla="*/ 25 h 35"/>
                <a:gd name="T10" fmla="*/ 20 w 28"/>
                <a:gd name="T11" fmla="*/ 22 h 35"/>
                <a:gd name="T12" fmla="*/ 18 w 28"/>
                <a:gd name="T13" fmla="*/ 21 h 35"/>
                <a:gd name="T14" fmla="*/ 14 w 28"/>
                <a:gd name="T15" fmla="*/ 19 h 35"/>
                <a:gd name="T16" fmla="*/ 7 w 28"/>
                <a:gd name="T17" fmla="*/ 18 h 35"/>
                <a:gd name="T18" fmla="*/ 3 w 28"/>
                <a:gd name="T19" fmla="*/ 15 h 35"/>
                <a:gd name="T20" fmla="*/ 1 w 28"/>
                <a:gd name="T21" fmla="*/ 10 h 35"/>
                <a:gd name="T22" fmla="*/ 3 w 28"/>
                <a:gd name="T23" fmla="*/ 5 h 35"/>
                <a:gd name="T24" fmla="*/ 7 w 28"/>
                <a:gd name="T25" fmla="*/ 1 h 35"/>
                <a:gd name="T26" fmla="*/ 14 w 28"/>
                <a:gd name="T27" fmla="*/ 0 h 35"/>
                <a:gd name="T28" fmla="*/ 27 w 28"/>
                <a:gd name="T29" fmla="*/ 4 h 35"/>
                <a:gd name="T30" fmla="*/ 23 w 28"/>
                <a:gd name="T31" fmla="*/ 9 h 35"/>
                <a:gd name="T32" fmla="*/ 19 w 28"/>
                <a:gd name="T33" fmla="*/ 7 h 35"/>
                <a:gd name="T34" fmla="*/ 13 w 28"/>
                <a:gd name="T35" fmla="*/ 6 h 35"/>
                <a:gd name="T36" fmla="*/ 10 w 28"/>
                <a:gd name="T37" fmla="*/ 7 h 35"/>
                <a:gd name="T38" fmla="*/ 8 w 28"/>
                <a:gd name="T39" fmla="*/ 9 h 35"/>
                <a:gd name="T40" fmla="*/ 10 w 28"/>
                <a:gd name="T41" fmla="*/ 12 h 35"/>
                <a:gd name="T42" fmla="*/ 15 w 28"/>
                <a:gd name="T43" fmla="*/ 14 h 35"/>
                <a:gd name="T44" fmla="*/ 22 w 28"/>
                <a:gd name="T45" fmla="*/ 15 h 35"/>
                <a:gd name="T46" fmla="*/ 26 w 28"/>
                <a:gd name="T47" fmla="*/ 19 h 35"/>
                <a:gd name="T48" fmla="*/ 28 w 28"/>
                <a:gd name="T49" fmla="*/ 24 h 35"/>
                <a:gd name="T50" fmla="*/ 25 w 28"/>
                <a:gd name="T51" fmla="*/ 32 h 35"/>
                <a:gd name="T52" fmla="*/ 14 w 28"/>
                <a:gd name="T53" fmla="*/ 35 h 35"/>
                <a:gd name="T54" fmla="*/ 6 w 28"/>
                <a:gd name="T55" fmla="*/ 34 h 35"/>
                <a:gd name="T56" fmla="*/ 0 w 28"/>
                <a:gd name="T57" fmla="*/ 30 h 35"/>
                <a:gd name="T58" fmla="*/ 4 w 28"/>
                <a:gd name="T5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5">
                  <a:moveTo>
                    <a:pt x="4" y="25"/>
                  </a:moveTo>
                  <a:cubicBezTo>
                    <a:pt x="5" y="26"/>
                    <a:pt x="7" y="27"/>
                    <a:pt x="9" y="28"/>
                  </a:cubicBezTo>
                  <a:cubicBezTo>
                    <a:pt x="10" y="29"/>
                    <a:pt x="13" y="29"/>
                    <a:pt x="15" y="29"/>
                  </a:cubicBezTo>
                  <a:cubicBezTo>
                    <a:pt x="17" y="29"/>
                    <a:pt x="18" y="29"/>
                    <a:pt x="19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7" y="20"/>
                    <a:pt x="15" y="20"/>
                    <a:pt x="14" y="19"/>
                  </a:cubicBezTo>
                  <a:cubicBezTo>
                    <a:pt x="11" y="19"/>
                    <a:pt x="9" y="18"/>
                    <a:pt x="7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0" y="7"/>
                    <a:pt x="19" y="7"/>
                  </a:cubicBezTo>
                  <a:cubicBezTo>
                    <a:pt x="17" y="6"/>
                    <a:pt x="15" y="6"/>
                    <a:pt x="13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7"/>
                    <a:pt x="8" y="8"/>
                    <a:pt x="8" y="9"/>
                  </a:cubicBezTo>
                  <a:cubicBezTo>
                    <a:pt x="8" y="10"/>
                    <a:pt x="9" y="11"/>
                    <a:pt x="10" y="12"/>
                  </a:cubicBezTo>
                  <a:cubicBezTo>
                    <a:pt x="11" y="12"/>
                    <a:pt x="13" y="13"/>
                    <a:pt x="15" y="14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4" y="16"/>
                    <a:pt x="25" y="17"/>
                    <a:pt x="26" y="19"/>
                  </a:cubicBezTo>
                  <a:cubicBezTo>
                    <a:pt x="27" y="20"/>
                    <a:pt x="28" y="22"/>
                    <a:pt x="28" y="24"/>
                  </a:cubicBezTo>
                  <a:cubicBezTo>
                    <a:pt x="28" y="28"/>
                    <a:pt x="27" y="30"/>
                    <a:pt x="25" y="32"/>
                  </a:cubicBezTo>
                  <a:cubicBezTo>
                    <a:pt x="22" y="34"/>
                    <a:pt x="19" y="35"/>
                    <a:pt x="14" y="35"/>
                  </a:cubicBezTo>
                  <a:cubicBezTo>
                    <a:pt x="11" y="35"/>
                    <a:pt x="8" y="35"/>
                    <a:pt x="6" y="34"/>
                  </a:cubicBezTo>
                  <a:cubicBezTo>
                    <a:pt x="4" y="33"/>
                    <a:pt x="2" y="32"/>
                    <a:pt x="0" y="30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264" y="3920"/>
              <a:ext cx="34" cy="32"/>
            </a:xfrm>
            <a:custGeom>
              <a:avLst/>
              <a:gdLst>
                <a:gd name="T0" fmla="*/ 27 w 34"/>
                <a:gd name="T1" fmla="*/ 10 h 32"/>
                <a:gd name="T2" fmla="*/ 18 w 34"/>
                <a:gd name="T3" fmla="*/ 32 h 32"/>
                <a:gd name="T4" fmla="*/ 15 w 34"/>
                <a:gd name="T5" fmla="*/ 32 h 32"/>
                <a:gd name="T6" fmla="*/ 6 w 34"/>
                <a:gd name="T7" fmla="*/ 10 h 32"/>
                <a:gd name="T8" fmla="*/ 6 w 34"/>
                <a:gd name="T9" fmla="*/ 32 h 32"/>
                <a:gd name="T10" fmla="*/ 0 w 34"/>
                <a:gd name="T11" fmla="*/ 32 h 32"/>
                <a:gd name="T12" fmla="*/ 0 w 34"/>
                <a:gd name="T13" fmla="*/ 0 h 32"/>
                <a:gd name="T14" fmla="*/ 9 w 34"/>
                <a:gd name="T15" fmla="*/ 0 h 32"/>
                <a:gd name="T16" fmla="*/ 17 w 34"/>
                <a:gd name="T17" fmla="*/ 19 h 32"/>
                <a:gd name="T18" fmla="*/ 25 w 34"/>
                <a:gd name="T19" fmla="*/ 0 h 32"/>
                <a:gd name="T20" fmla="*/ 34 w 34"/>
                <a:gd name="T21" fmla="*/ 0 h 32"/>
                <a:gd name="T22" fmla="*/ 34 w 34"/>
                <a:gd name="T23" fmla="*/ 32 h 32"/>
                <a:gd name="T24" fmla="*/ 27 w 34"/>
                <a:gd name="T25" fmla="*/ 32 h 32"/>
                <a:gd name="T26" fmla="*/ 27 w 34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2">
                  <a:moveTo>
                    <a:pt x="27" y="10"/>
                  </a:moveTo>
                  <a:lnTo>
                    <a:pt x="18" y="32"/>
                  </a:lnTo>
                  <a:lnTo>
                    <a:pt x="15" y="32"/>
                  </a:lnTo>
                  <a:lnTo>
                    <a:pt x="6" y="10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19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27" y="32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6969" y="3721"/>
              <a:ext cx="54" cy="229"/>
            </a:xfrm>
            <a:custGeom>
              <a:avLst/>
              <a:gdLst>
                <a:gd name="T0" fmla="*/ 0 w 54"/>
                <a:gd name="T1" fmla="*/ 0 h 229"/>
                <a:gd name="T2" fmla="*/ 0 w 54"/>
                <a:gd name="T3" fmla="*/ 1 h 229"/>
                <a:gd name="T4" fmla="*/ 0 w 54"/>
                <a:gd name="T5" fmla="*/ 229 h 229"/>
                <a:gd name="T6" fmla="*/ 54 w 54"/>
                <a:gd name="T7" fmla="*/ 229 h 229"/>
                <a:gd name="T8" fmla="*/ 54 w 54"/>
                <a:gd name="T9" fmla="*/ 0 h 229"/>
                <a:gd name="T10" fmla="*/ 0 w 54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29">
                  <a:moveTo>
                    <a:pt x="0" y="0"/>
                  </a:moveTo>
                  <a:lnTo>
                    <a:pt x="0" y="1"/>
                  </a:lnTo>
                  <a:lnTo>
                    <a:pt x="0" y="229"/>
                  </a:lnTo>
                  <a:lnTo>
                    <a:pt x="54" y="22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1624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384383" y="935648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hape 140"/>
          <p:cNvSpPr/>
          <p:nvPr userDrawn="1"/>
        </p:nvSpPr>
        <p:spPr>
          <a:xfrm>
            <a:off x="5983224" y="2418073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9176259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Titl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182871" y="1236878"/>
            <a:ext cx="5826258" cy="169277"/>
          </a:xfrm>
          <a:prstGeom prst="rect">
            <a:avLst/>
          </a:prstGeom>
        </p:spPr>
        <p:txBody>
          <a:bodyPr anchor="ctr"/>
          <a:lstStyle>
            <a:lvl1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all" spc="15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1pPr>
            <a:lvl2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2pPr>
            <a:lvl3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3pPr>
            <a:lvl4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4pPr>
            <a:lvl5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2527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Column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935648"/>
            <a:ext cx="10013172" cy="82838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1786839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9062" y="2017046"/>
            <a:ext cx="3373438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3562676"/>
            <a:ext cx="3373438" cy="2246769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140"/>
          <p:cNvSpPr/>
          <p:nvPr userDrawn="1"/>
        </p:nvSpPr>
        <p:spPr>
          <a:xfrm>
            <a:off x="859062" y="3451581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10218" y="2017046"/>
            <a:ext cx="3373438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10218" y="3562676"/>
            <a:ext cx="3373438" cy="2246769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40"/>
          <p:cNvSpPr/>
          <p:nvPr userDrawn="1"/>
        </p:nvSpPr>
        <p:spPr>
          <a:xfrm>
            <a:off x="4410218" y="3451581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61375" y="2017046"/>
            <a:ext cx="3373438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61375" y="3562676"/>
            <a:ext cx="3373438" cy="2246769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hape 140"/>
          <p:cNvSpPr/>
          <p:nvPr userDrawn="1"/>
        </p:nvSpPr>
        <p:spPr>
          <a:xfrm>
            <a:off x="7961375" y="3451581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3971553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Title - 3 Column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182871" y="1236878"/>
            <a:ext cx="5826258" cy="169277"/>
          </a:xfrm>
          <a:prstGeom prst="rect">
            <a:avLst/>
          </a:prstGeom>
        </p:spPr>
        <p:txBody>
          <a:bodyPr anchor="ctr"/>
          <a:lstStyle>
            <a:lvl1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all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1pPr>
            <a:lvl2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2pPr>
            <a:lvl3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3pPr>
            <a:lvl4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4pPr>
            <a:lvl5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9062" y="1821107"/>
            <a:ext cx="3373438" cy="1323439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>
              <a:spcBef>
                <a:spcPts val="0"/>
              </a:spcBef>
              <a:buNone/>
              <a:defRPr sz="4000" b="0" i="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59062" y="3366737"/>
            <a:ext cx="3373438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140"/>
          <p:cNvSpPr/>
          <p:nvPr userDrawn="1"/>
        </p:nvSpPr>
        <p:spPr>
          <a:xfrm>
            <a:off x="859062" y="3255642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10218" y="1821107"/>
            <a:ext cx="3373438" cy="1323439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>
              <a:spcBef>
                <a:spcPts val="0"/>
              </a:spcBef>
              <a:buNone/>
              <a:defRPr sz="4000" b="0" i="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410218" y="3366737"/>
            <a:ext cx="3373438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40"/>
          <p:cNvSpPr/>
          <p:nvPr userDrawn="1"/>
        </p:nvSpPr>
        <p:spPr>
          <a:xfrm>
            <a:off x="4410218" y="3255642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61375" y="1821107"/>
            <a:ext cx="3373438" cy="1323439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>
              <a:spcBef>
                <a:spcPts val="0"/>
              </a:spcBef>
              <a:buNone/>
              <a:defRPr sz="4000" b="0" i="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961375" y="3366737"/>
            <a:ext cx="3373438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hape 140"/>
          <p:cNvSpPr/>
          <p:nvPr userDrawn="1"/>
        </p:nvSpPr>
        <p:spPr>
          <a:xfrm>
            <a:off x="7961375" y="3255642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5" name="Shape 140"/>
          <p:cNvSpPr/>
          <p:nvPr userDrawn="1"/>
        </p:nvSpPr>
        <p:spPr>
          <a:xfrm>
            <a:off x="5983224" y="1580365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171048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n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2017045"/>
            <a:ext cx="5160738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4900" y="2017045"/>
            <a:ext cx="5157216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935648"/>
            <a:ext cx="10013172" cy="82838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hape 140"/>
          <p:cNvSpPr/>
          <p:nvPr userDrawn="1"/>
        </p:nvSpPr>
        <p:spPr>
          <a:xfrm>
            <a:off x="5983224" y="1786839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90683283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Content Slide_2 Column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2891663"/>
            <a:ext cx="5160738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4900" y="2891663"/>
            <a:ext cx="5157216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384383" y="935648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hape 140"/>
          <p:cNvSpPr/>
          <p:nvPr userDrawn="1"/>
        </p:nvSpPr>
        <p:spPr>
          <a:xfrm>
            <a:off x="5983224" y="2418073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21413913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ssion Statement Ph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45315" y="2030963"/>
            <a:ext cx="9101371" cy="2757605"/>
          </a:xfrm>
          <a:prstGeom prst="rect">
            <a:avLst/>
          </a:prstGeom>
        </p:spPr>
        <p:txBody>
          <a:bodyPr anchor="t"/>
          <a:lstStyle>
            <a:lvl1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utler" panose="02070803080706020303" pitchFamily="18" charset="0"/>
                <a:ea typeface="Butler" panose="02070803080706020303" pitchFamily="18" charset="0"/>
                <a:cs typeface="Helvetica"/>
                <a:sym typeface="Helvetica"/>
              </a:defRPr>
            </a:lvl1pPr>
            <a:lvl2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2pPr>
            <a:lvl3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3pPr>
            <a:lvl4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4pPr>
            <a:lvl5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182871" y="1236878"/>
            <a:ext cx="5826258" cy="169277"/>
          </a:xfrm>
          <a:prstGeom prst="rect">
            <a:avLst/>
          </a:prstGeom>
        </p:spPr>
        <p:txBody>
          <a:bodyPr anchor="ctr"/>
          <a:lstStyle>
            <a:lvl1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cap="all" spc="15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1pPr>
            <a:lvl2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2pPr>
            <a:lvl3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3pPr>
            <a:lvl4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4pPr>
            <a:lvl5pPr marL="0" marR="0" indent="0" algn="ctr" defTabSz="2920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1" i="0" u="none" strike="noStrike" cap="none" spc="66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084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photo background setu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384383" y="2699188"/>
            <a:ext cx="9423236" cy="145962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7980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671640"/>
            <a:ext cx="10013172" cy="8778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1580365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716908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384383" y="805863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40"/>
          <p:cNvSpPr/>
          <p:nvPr userDrawn="1"/>
        </p:nvSpPr>
        <p:spPr>
          <a:xfrm>
            <a:off x="5983224" y="2288288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606835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54978" y="1066800"/>
            <a:ext cx="3429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743200"/>
            <a:ext cx="11277600" cy="13176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0" i="0" cap="none" baseline="0">
                <a:solidFill>
                  <a:schemeClr val="tx2"/>
                </a:solidFill>
                <a:latin typeface="+mj-lt"/>
                <a:ea typeface="Apple SD Gothic Neo Thin" charset="-127"/>
                <a:cs typeface="Apple SD Gothic Neo Thin" charset="-12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58" y="5697236"/>
            <a:ext cx="2834640" cy="518739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00127" y="805863"/>
            <a:ext cx="10191748" cy="1459624"/>
          </a:xfrm>
          <a:prstGeom prst="rect">
            <a:avLst/>
          </a:prstGeom>
        </p:spPr>
        <p:txBody>
          <a:bodyPr bIns="365760" anchor="b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2288288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000127" y="2619374"/>
            <a:ext cx="10191748" cy="11285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7582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1" y="2017046"/>
            <a:ext cx="10475751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671640"/>
            <a:ext cx="10013172" cy="8778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1580365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85477900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2017045"/>
            <a:ext cx="5160738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4900" y="2017045"/>
            <a:ext cx="5157216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671640"/>
            <a:ext cx="10013172" cy="87783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1580365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" name="Rectangle 1"/>
          <p:cNvSpPr/>
          <p:nvPr userDrawn="1"/>
        </p:nvSpPr>
        <p:spPr>
          <a:xfrm>
            <a:off x="0" y="2017045"/>
            <a:ext cx="859062" cy="2593055"/>
          </a:xfrm>
          <a:prstGeom prst="rect">
            <a:avLst/>
          </a:prstGeom>
          <a:solidFill>
            <a:srgbClr val="4C4C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12697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line title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384383" y="805863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8124" y="2755862"/>
            <a:ext cx="10475751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140"/>
          <p:cNvSpPr/>
          <p:nvPr userDrawn="1"/>
        </p:nvSpPr>
        <p:spPr>
          <a:xfrm>
            <a:off x="5983224" y="2288288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8144098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Line 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2755862"/>
            <a:ext cx="5160738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4900" y="2755862"/>
            <a:ext cx="5157216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017045"/>
            <a:ext cx="859062" cy="2593055"/>
          </a:xfrm>
          <a:prstGeom prst="rect">
            <a:avLst/>
          </a:prstGeom>
          <a:solidFill>
            <a:srgbClr val="4C4C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384383" y="805863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140"/>
          <p:cNvSpPr/>
          <p:nvPr userDrawn="1"/>
        </p:nvSpPr>
        <p:spPr>
          <a:xfrm>
            <a:off x="5983224" y="2288288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6998850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797688"/>
            <a:ext cx="10013172" cy="8488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1678666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9062" y="2017046"/>
            <a:ext cx="3373438" cy="1323439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3562676"/>
            <a:ext cx="3373438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140"/>
          <p:cNvSpPr/>
          <p:nvPr userDrawn="1"/>
        </p:nvSpPr>
        <p:spPr>
          <a:xfrm>
            <a:off x="859062" y="3451581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10218" y="2017046"/>
            <a:ext cx="3373438" cy="1323439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10218" y="3562676"/>
            <a:ext cx="3373438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40"/>
          <p:cNvSpPr/>
          <p:nvPr userDrawn="1"/>
        </p:nvSpPr>
        <p:spPr>
          <a:xfrm>
            <a:off x="4410218" y="3451581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61375" y="2017046"/>
            <a:ext cx="3373438" cy="1323439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61375" y="3562676"/>
            <a:ext cx="3373438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hape 140"/>
          <p:cNvSpPr/>
          <p:nvPr userDrawn="1"/>
        </p:nvSpPr>
        <p:spPr>
          <a:xfrm>
            <a:off x="7961375" y="3451581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1227782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9062" y="2559781"/>
            <a:ext cx="3373438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2" y="4105411"/>
            <a:ext cx="3373438" cy="1631216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140"/>
          <p:cNvSpPr/>
          <p:nvPr userDrawn="1"/>
        </p:nvSpPr>
        <p:spPr>
          <a:xfrm>
            <a:off x="859062" y="3994316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10218" y="2559781"/>
            <a:ext cx="3373438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10218" y="4105411"/>
            <a:ext cx="3373438" cy="1631216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40"/>
          <p:cNvSpPr/>
          <p:nvPr userDrawn="1"/>
        </p:nvSpPr>
        <p:spPr>
          <a:xfrm>
            <a:off x="4410218" y="3994316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61375" y="2559781"/>
            <a:ext cx="3373438" cy="13234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40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61375" y="4105411"/>
            <a:ext cx="3373438" cy="1631216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>
              <a:spcBef>
                <a:spcPts val="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hape 140"/>
          <p:cNvSpPr/>
          <p:nvPr userDrawn="1"/>
        </p:nvSpPr>
        <p:spPr>
          <a:xfrm>
            <a:off x="7961375" y="3994316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384383" y="781587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 140"/>
          <p:cNvSpPr/>
          <p:nvPr userDrawn="1"/>
        </p:nvSpPr>
        <p:spPr>
          <a:xfrm>
            <a:off x="5983224" y="2262094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495049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2338" y="744763"/>
            <a:ext cx="107689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444489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666734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888978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22337" y="1217568"/>
            <a:ext cx="10768919" cy="6379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1pPr>
            <a:lvl2pPr marL="222245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2pPr>
            <a:lvl3pPr marL="444489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3pPr>
            <a:lvl4pPr marL="666734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4pPr>
            <a:lvl5pPr marL="888978" indent="0">
              <a:spcBef>
                <a:spcPts val="0"/>
              </a:spcBef>
              <a:buNone/>
              <a:defRPr lang="en-US" sz="2000" b="0" i="0" u="none" strike="noStrike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338" y="2101241"/>
            <a:ext cx="107689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444489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666734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888978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2337" y="2574046"/>
            <a:ext cx="10768919" cy="6379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1pPr>
            <a:lvl2pPr marL="222245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2pPr>
            <a:lvl3pPr marL="444489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3pPr>
            <a:lvl4pPr marL="666734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4pPr>
            <a:lvl5pPr marL="888978" indent="0">
              <a:spcBef>
                <a:spcPts val="0"/>
              </a:spcBef>
              <a:buNone/>
              <a:defRPr lang="en-US" sz="2000" b="0" i="0" u="none" strike="noStrike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22338" y="3455450"/>
            <a:ext cx="107689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444489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666734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888978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22337" y="3928255"/>
            <a:ext cx="10768919" cy="6379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1pPr>
            <a:lvl2pPr marL="222245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2pPr>
            <a:lvl3pPr marL="444489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3pPr>
            <a:lvl4pPr marL="666734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4pPr>
            <a:lvl5pPr marL="888978" indent="0">
              <a:spcBef>
                <a:spcPts val="0"/>
              </a:spcBef>
              <a:buNone/>
              <a:defRPr lang="en-US" sz="2000" b="0" i="0" u="none" strike="noStrike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22338" y="4816916"/>
            <a:ext cx="107689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444489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666734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888978" indent="0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922337" y="5289721"/>
            <a:ext cx="10768919" cy="6379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1pPr>
            <a:lvl2pPr marL="222245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2pPr>
            <a:lvl3pPr marL="444489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3pPr>
            <a:lvl4pPr marL="666734" indent="0">
              <a:spcBef>
                <a:spcPts val="0"/>
              </a:spcBef>
              <a:buNone/>
              <a:defRPr lang="en-US" sz="2000" b="0" i="0" u="none" strike="noStrike" cap="none" spc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4pPr>
            <a:lvl5pPr marL="888978" indent="0">
              <a:spcBef>
                <a:spcPts val="0"/>
              </a:spcBef>
              <a:buNone/>
              <a:defRPr lang="en-US" sz="2000" b="0" i="0" u="none" strike="noStrike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4464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am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678426"/>
            <a:ext cx="10013172" cy="85981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Shape 140"/>
          <p:cNvSpPr/>
          <p:nvPr userDrawn="1"/>
        </p:nvSpPr>
        <p:spPr>
          <a:xfrm>
            <a:off x="5983224" y="1580365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37965" y="2342598"/>
            <a:ext cx="1836025" cy="1837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79197" y="2342598"/>
            <a:ext cx="1836025" cy="1837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520429" y="2342598"/>
            <a:ext cx="1836025" cy="1837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37965" y="4428579"/>
            <a:ext cx="1836025" cy="1837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79197" y="4428579"/>
            <a:ext cx="1836025" cy="1837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0429" y="4428579"/>
            <a:ext cx="1836025" cy="18379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917582" y="5370438"/>
            <a:ext cx="1676790" cy="60137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Member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917582" y="3260049"/>
            <a:ext cx="1676790" cy="60137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Member Name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257605" y="5370438"/>
            <a:ext cx="1676790" cy="60137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Member Name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257605" y="3260049"/>
            <a:ext cx="1676790" cy="60137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Member 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605548" y="5370438"/>
            <a:ext cx="1676790" cy="60137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Member Name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605548" y="3260049"/>
            <a:ext cx="1676790" cy="60137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Member Name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917582" y="1940886"/>
            <a:ext cx="1676790" cy="3174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spcBef>
                <a:spcPts val="0"/>
              </a:spcBef>
              <a:buNone/>
              <a:defRPr sz="1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258814" y="1940886"/>
            <a:ext cx="1676790" cy="3174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spcBef>
                <a:spcPts val="0"/>
              </a:spcBef>
              <a:buNone/>
              <a:defRPr sz="1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Name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600046" y="1940886"/>
            <a:ext cx="1676790" cy="3174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spcBef>
                <a:spcPts val="0"/>
              </a:spcBef>
              <a:buNone/>
              <a:defRPr sz="1400" i="0">
                <a:solidFill>
                  <a:schemeClr val="bg1"/>
                </a:solidFill>
                <a:latin typeface="Butler" panose="02070803080706020303" pitchFamily="18" charset="0"/>
              </a:defRPr>
            </a:lvl1pPr>
          </a:lstStyle>
          <a:p>
            <a:pPr lvl="0"/>
            <a:r>
              <a:rPr lang="en-US" dirty="0"/>
              <a:t>Team Name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2917582" y="6040998"/>
            <a:ext cx="1676790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ROLE NAME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2917582" y="3930609"/>
            <a:ext cx="1676790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ROLE NAME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257605" y="6040998"/>
            <a:ext cx="1676790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ROLE NAME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5257605" y="3930609"/>
            <a:ext cx="1676790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ROLE NAME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605548" y="6040998"/>
            <a:ext cx="1676790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ROLE NAME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605548" y="3930609"/>
            <a:ext cx="1676790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ROLE NAME</a:t>
            </a:r>
          </a:p>
        </p:txBody>
      </p:sp>
      <p:sp>
        <p:nvSpPr>
          <p:cNvPr id="34" name="Shape 140"/>
          <p:cNvSpPr/>
          <p:nvPr userDrawn="1"/>
        </p:nvSpPr>
        <p:spPr>
          <a:xfrm>
            <a:off x="5983224" y="1591492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81211239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624" y="714211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624" y="2560709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1624" y="4407206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380094" y="714211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380094" y="2560709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380094" y="4407206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98564" y="714211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298564" y="2560709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298564" y="4407206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17034" y="714211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17034" y="2560709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17034" y="4407206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5504" y="714211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5504" y="2560709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5504" y="4407206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053976" y="714211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053976" y="2560709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053976" y="4407206"/>
            <a:ext cx="1676400" cy="167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1373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4C4C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957263" y="3175000"/>
            <a:ext cx="2833688" cy="508000"/>
            <a:chOff x="603" y="2000"/>
            <a:chExt cx="1785" cy="320"/>
          </a:xfrm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11" y="2088"/>
              <a:ext cx="235" cy="230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53 w 253"/>
                <a:gd name="T7" fmla="*/ 126 h 252"/>
                <a:gd name="T8" fmla="*/ 127 w 253"/>
                <a:gd name="T9" fmla="*/ 0 h 252"/>
                <a:gd name="T10" fmla="*/ 127 w 253"/>
                <a:gd name="T11" fmla="*/ 194 h 252"/>
                <a:gd name="T12" fmla="*/ 59 w 253"/>
                <a:gd name="T13" fmla="*/ 126 h 252"/>
                <a:gd name="T14" fmla="*/ 127 w 253"/>
                <a:gd name="T15" fmla="*/ 59 h 252"/>
                <a:gd name="T16" fmla="*/ 194 w 253"/>
                <a:gd name="T17" fmla="*/ 126 h 252"/>
                <a:gd name="T18" fmla="*/ 127 w 253"/>
                <a:gd name="T19" fmla="*/ 19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97" y="252"/>
                    <a:pt x="253" y="196"/>
                    <a:pt x="253" y="126"/>
                  </a:cubicBezTo>
                  <a:cubicBezTo>
                    <a:pt x="253" y="56"/>
                    <a:pt x="197" y="0"/>
                    <a:pt x="127" y="0"/>
                  </a:cubicBezTo>
                  <a:moveTo>
                    <a:pt x="127" y="194"/>
                  </a:moveTo>
                  <a:cubicBezTo>
                    <a:pt x="90" y="194"/>
                    <a:pt x="59" y="163"/>
                    <a:pt x="59" y="126"/>
                  </a:cubicBezTo>
                  <a:cubicBezTo>
                    <a:pt x="59" y="89"/>
                    <a:pt x="90" y="59"/>
                    <a:pt x="127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163"/>
                    <a:pt x="164" y="194"/>
                    <a:pt x="127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066" y="2088"/>
              <a:ext cx="235" cy="232"/>
            </a:xfrm>
            <a:custGeom>
              <a:avLst/>
              <a:gdLst>
                <a:gd name="T0" fmla="*/ 126 w 253"/>
                <a:gd name="T1" fmla="*/ 0 h 254"/>
                <a:gd name="T2" fmla="*/ 0 w 253"/>
                <a:gd name="T3" fmla="*/ 126 h 254"/>
                <a:gd name="T4" fmla="*/ 0 w 253"/>
                <a:gd name="T5" fmla="*/ 254 h 254"/>
                <a:gd name="T6" fmla="*/ 59 w 253"/>
                <a:gd name="T7" fmla="*/ 254 h 254"/>
                <a:gd name="T8" fmla="*/ 59 w 253"/>
                <a:gd name="T9" fmla="*/ 126 h 254"/>
                <a:gd name="T10" fmla="*/ 126 w 253"/>
                <a:gd name="T11" fmla="*/ 59 h 254"/>
                <a:gd name="T12" fmla="*/ 194 w 253"/>
                <a:gd name="T13" fmla="*/ 126 h 254"/>
                <a:gd name="T14" fmla="*/ 194 w 253"/>
                <a:gd name="T15" fmla="*/ 252 h 254"/>
                <a:gd name="T16" fmla="*/ 253 w 253"/>
                <a:gd name="T17" fmla="*/ 252 h 254"/>
                <a:gd name="T18" fmla="*/ 253 w 253"/>
                <a:gd name="T19" fmla="*/ 126 h 254"/>
                <a:gd name="T20" fmla="*/ 126 w 25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4">
                  <a:moveTo>
                    <a:pt x="126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9"/>
                    <a:pt x="126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03" y="2077"/>
              <a:ext cx="211" cy="241"/>
            </a:xfrm>
            <a:custGeom>
              <a:avLst/>
              <a:gdLst>
                <a:gd name="T0" fmla="*/ 186 w 228"/>
                <a:gd name="T1" fmla="*/ 90 h 264"/>
                <a:gd name="T2" fmla="*/ 228 w 228"/>
                <a:gd name="T3" fmla="*/ 49 h 264"/>
                <a:gd name="T4" fmla="*/ 49 w 228"/>
                <a:gd name="T5" fmla="*/ 49 h 264"/>
                <a:gd name="T6" fmla="*/ 49 w 228"/>
                <a:gd name="T7" fmla="*/ 227 h 264"/>
                <a:gd name="T8" fmla="*/ 139 w 228"/>
                <a:gd name="T9" fmla="*/ 264 h 264"/>
                <a:gd name="T10" fmla="*/ 228 w 228"/>
                <a:gd name="T11" fmla="*/ 227 h 264"/>
                <a:gd name="T12" fmla="*/ 186 w 228"/>
                <a:gd name="T13" fmla="*/ 186 h 264"/>
                <a:gd name="T14" fmla="*/ 91 w 228"/>
                <a:gd name="T15" fmla="*/ 186 h 264"/>
                <a:gd name="T16" fmla="*/ 91 w 228"/>
                <a:gd name="T17" fmla="*/ 90 h 264"/>
                <a:gd name="T18" fmla="*/ 186 w 228"/>
                <a:gd name="T19" fmla="*/ 9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64">
                  <a:moveTo>
                    <a:pt x="186" y="90"/>
                  </a:moveTo>
                  <a:cubicBezTo>
                    <a:pt x="228" y="49"/>
                    <a:pt x="228" y="49"/>
                    <a:pt x="228" y="49"/>
                  </a:cubicBezTo>
                  <a:cubicBezTo>
                    <a:pt x="179" y="0"/>
                    <a:pt x="98" y="0"/>
                    <a:pt x="49" y="49"/>
                  </a:cubicBezTo>
                  <a:cubicBezTo>
                    <a:pt x="0" y="98"/>
                    <a:pt x="0" y="178"/>
                    <a:pt x="49" y="227"/>
                  </a:cubicBezTo>
                  <a:cubicBezTo>
                    <a:pt x="74" y="252"/>
                    <a:pt x="106" y="264"/>
                    <a:pt x="139" y="264"/>
                  </a:cubicBezTo>
                  <a:cubicBezTo>
                    <a:pt x="171" y="264"/>
                    <a:pt x="203" y="252"/>
                    <a:pt x="228" y="227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0" y="212"/>
                    <a:pt x="117" y="212"/>
                    <a:pt x="91" y="186"/>
                  </a:cubicBezTo>
                  <a:cubicBezTo>
                    <a:pt x="64" y="160"/>
                    <a:pt x="64" y="117"/>
                    <a:pt x="91" y="90"/>
                  </a:cubicBezTo>
                  <a:cubicBezTo>
                    <a:pt x="117" y="64"/>
                    <a:pt x="160" y="64"/>
                    <a:pt x="186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283" y="2088"/>
              <a:ext cx="262" cy="232"/>
            </a:xfrm>
            <a:custGeom>
              <a:avLst/>
              <a:gdLst>
                <a:gd name="T0" fmla="*/ 200 w 262"/>
                <a:gd name="T1" fmla="*/ 0 h 232"/>
                <a:gd name="T2" fmla="*/ 132 w 262"/>
                <a:gd name="T3" fmla="*/ 128 h 232"/>
                <a:gd name="T4" fmla="*/ 62 w 262"/>
                <a:gd name="T5" fmla="*/ 0 h 232"/>
                <a:gd name="T6" fmla="*/ 0 w 262"/>
                <a:gd name="T7" fmla="*/ 0 h 232"/>
                <a:gd name="T8" fmla="*/ 132 w 262"/>
                <a:gd name="T9" fmla="*/ 232 h 232"/>
                <a:gd name="T10" fmla="*/ 262 w 262"/>
                <a:gd name="T11" fmla="*/ 0 h 232"/>
                <a:gd name="T12" fmla="*/ 200 w 262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32">
                  <a:moveTo>
                    <a:pt x="200" y="0"/>
                  </a:moveTo>
                  <a:lnTo>
                    <a:pt x="132" y="12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132" y="232"/>
                  </a:lnTo>
                  <a:lnTo>
                    <a:pt x="262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2127" y="2088"/>
              <a:ext cx="261" cy="232"/>
            </a:xfrm>
            <a:custGeom>
              <a:avLst/>
              <a:gdLst>
                <a:gd name="T0" fmla="*/ 200 w 261"/>
                <a:gd name="T1" fmla="*/ 0 h 232"/>
                <a:gd name="T2" fmla="*/ 131 w 261"/>
                <a:gd name="T3" fmla="*/ 128 h 232"/>
                <a:gd name="T4" fmla="*/ 62 w 261"/>
                <a:gd name="T5" fmla="*/ 0 h 232"/>
                <a:gd name="T6" fmla="*/ 0 w 261"/>
                <a:gd name="T7" fmla="*/ 0 h 232"/>
                <a:gd name="T8" fmla="*/ 131 w 261"/>
                <a:gd name="T9" fmla="*/ 232 h 232"/>
                <a:gd name="T10" fmla="*/ 261 w 261"/>
                <a:gd name="T11" fmla="*/ 0 h 232"/>
                <a:gd name="T12" fmla="*/ 200 w 261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32">
                  <a:moveTo>
                    <a:pt x="200" y="0"/>
                  </a:moveTo>
                  <a:lnTo>
                    <a:pt x="131" y="12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131" y="232"/>
                  </a:lnTo>
                  <a:lnTo>
                    <a:pt x="261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213" y="2088"/>
              <a:ext cx="89" cy="82"/>
            </a:xfrm>
            <a:custGeom>
              <a:avLst/>
              <a:gdLst>
                <a:gd name="T0" fmla="*/ 89 w 89"/>
                <a:gd name="T1" fmla="*/ 0 h 82"/>
                <a:gd name="T2" fmla="*/ 44 w 89"/>
                <a:gd name="T3" fmla="*/ 82 h 82"/>
                <a:gd name="T4" fmla="*/ 0 w 89"/>
                <a:gd name="T5" fmla="*/ 0 h 82"/>
                <a:gd name="T6" fmla="*/ 89 w 8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2">
                  <a:moveTo>
                    <a:pt x="89" y="0"/>
                  </a:moveTo>
                  <a:lnTo>
                    <a:pt x="44" y="82"/>
                  </a:lnTo>
                  <a:lnTo>
                    <a:pt x="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7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787" y="2088"/>
              <a:ext cx="117" cy="232"/>
            </a:xfrm>
            <a:custGeom>
              <a:avLst/>
              <a:gdLst>
                <a:gd name="T0" fmla="*/ 0 w 126"/>
                <a:gd name="T1" fmla="*/ 126 h 254"/>
                <a:gd name="T2" fmla="*/ 0 w 126"/>
                <a:gd name="T3" fmla="*/ 254 h 254"/>
                <a:gd name="T4" fmla="*/ 59 w 126"/>
                <a:gd name="T5" fmla="*/ 254 h 254"/>
                <a:gd name="T6" fmla="*/ 59 w 126"/>
                <a:gd name="T7" fmla="*/ 126 h 254"/>
                <a:gd name="T8" fmla="*/ 126 w 126"/>
                <a:gd name="T9" fmla="*/ 58 h 254"/>
                <a:gd name="T10" fmla="*/ 126 w 126"/>
                <a:gd name="T11" fmla="*/ 0 h 254"/>
                <a:gd name="T12" fmla="*/ 0 w 126"/>
                <a:gd name="T13" fmla="*/ 1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4">
                  <a:moveTo>
                    <a:pt x="0" y="126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8"/>
                    <a:pt x="126" y="58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56" y="0"/>
                    <a:pt x="0" y="56"/>
                    <a:pt x="0" y="1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527" y="2088"/>
              <a:ext cx="234" cy="230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16 w 253"/>
                <a:gd name="T7" fmla="*/ 215 h 252"/>
                <a:gd name="T8" fmla="*/ 174 w 253"/>
                <a:gd name="T9" fmla="*/ 174 h 252"/>
                <a:gd name="T10" fmla="*/ 127 w 253"/>
                <a:gd name="T11" fmla="*/ 194 h 252"/>
                <a:gd name="T12" fmla="*/ 66 w 253"/>
                <a:gd name="T13" fmla="*/ 155 h 252"/>
                <a:gd name="T14" fmla="*/ 253 w 253"/>
                <a:gd name="T15" fmla="*/ 155 h 252"/>
                <a:gd name="T16" fmla="*/ 253 w 253"/>
                <a:gd name="T17" fmla="*/ 126 h 252"/>
                <a:gd name="T18" fmla="*/ 127 w 253"/>
                <a:gd name="T19" fmla="*/ 0 h 252"/>
                <a:gd name="T20" fmla="*/ 66 w 253"/>
                <a:gd name="T21" fmla="*/ 97 h 252"/>
                <a:gd name="T22" fmla="*/ 127 w 253"/>
                <a:gd name="T23" fmla="*/ 59 h 252"/>
                <a:gd name="T24" fmla="*/ 187 w 253"/>
                <a:gd name="T25" fmla="*/ 97 h 252"/>
                <a:gd name="T26" fmla="*/ 66 w 253"/>
                <a:gd name="T27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60" y="252"/>
                    <a:pt x="192" y="239"/>
                    <a:pt x="216" y="215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62" y="187"/>
                    <a:pt x="145" y="194"/>
                    <a:pt x="127" y="194"/>
                  </a:cubicBezTo>
                  <a:cubicBezTo>
                    <a:pt x="100" y="194"/>
                    <a:pt x="77" y="178"/>
                    <a:pt x="66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7" y="0"/>
                  </a:cubicBezTo>
                  <a:moveTo>
                    <a:pt x="66" y="97"/>
                  </a:moveTo>
                  <a:cubicBezTo>
                    <a:pt x="77" y="74"/>
                    <a:pt x="100" y="59"/>
                    <a:pt x="127" y="59"/>
                  </a:cubicBezTo>
                  <a:cubicBezTo>
                    <a:pt x="153" y="59"/>
                    <a:pt x="177" y="74"/>
                    <a:pt x="187" y="97"/>
                  </a:cubicBezTo>
                  <a:lnTo>
                    <a:pt x="66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924" y="2000"/>
              <a:ext cx="116" cy="318"/>
            </a:xfrm>
            <a:custGeom>
              <a:avLst/>
              <a:gdLst>
                <a:gd name="T0" fmla="*/ 59 w 126"/>
                <a:gd name="T1" fmla="*/ 222 h 348"/>
                <a:gd name="T2" fmla="*/ 59 w 126"/>
                <a:gd name="T3" fmla="*/ 159 h 348"/>
                <a:gd name="T4" fmla="*/ 107 w 126"/>
                <a:gd name="T5" fmla="*/ 159 h 348"/>
                <a:gd name="T6" fmla="*/ 107 w 126"/>
                <a:gd name="T7" fmla="*/ 99 h 348"/>
                <a:gd name="T8" fmla="*/ 59 w 126"/>
                <a:gd name="T9" fmla="*/ 99 h 348"/>
                <a:gd name="T10" fmla="*/ 59 w 126"/>
                <a:gd name="T11" fmla="*/ 0 h 348"/>
                <a:gd name="T12" fmla="*/ 0 w 126"/>
                <a:gd name="T13" fmla="*/ 0 h 348"/>
                <a:gd name="T14" fmla="*/ 0 w 126"/>
                <a:gd name="T15" fmla="*/ 222 h 348"/>
                <a:gd name="T16" fmla="*/ 126 w 126"/>
                <a:gd name="T17" fmla="*/ 348 h 348"/>
                <a:gd name="T18" fmla="*/ 126 w 126"/>
                <a:gd name="T19" fmla="*/ 290 h 348"/>
                <a:gd name="T20" fmla="*/ 59 w 126"/>
                <a:gd name="T21" fmla="*/ 22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48">
                  <a:moveTo>
                    <a:pt x="59" y="222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92"/>
                    <a:pt x="57" y="348"/>
                    <a:pt x="126" y="348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89" y="290"/>
                    <a:pt x="59" y="259"/>
                    <a:pt x="59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 userDrawn="1"/>
          </p:nvSpPr>
          <p:spPr bwMode="auto">
            <a:xfrm>
              <a:off x="2055" y="2001"/>
              <a:ext cx="63" cy="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23" y="2288"/>
              <a:ext cx="26" cy="32"/>
            </a:xfrm>
            <a:custGeom>
              <a:avLst/>
              <a:gdLst>
                <a:gd name="T0" fmla="*/ 4 w 28"/>
                <a:gd name="T1" fmla="*/ 25 h 35"/>
                <a:gd name="T2" fmla="*/ 9 w 28"/>
                <a:gd name="T3" fmla="*/ 28 h 35"/>
                <a:gd name="T4" fmla="*/ 15 w 28"/>
                <a:gd name="T5" fmla="*/ 29 h 35"/>
                <a:gd name="T6" fmla="*/ 19 w 28"/>
                <a:gd name="T7" fmla="*/ 28 h 35"/>
                <a:gd name="T8" fmla="*/ 21 w 28"/>
                <a:gd name="T9" fmla="*/ 25 h 35"/>
                <a:gd name="T10" fmla="*/ 20 w 28"/>
                <a:gd name="T11" fmla="*/ 22 h 35"/>
                <a:gd name="T12" fmla="*/ 18 w 28"/>
                <a:gd name="T13" fmla="*/ 21 h 35"/>
                <a:gd name="T14" fmla="*/ 14 w 28"/>
                <a:gd name="T15" fmla="*/ 19 h 35"/>
                <a:gd name="T16" fmla="*/ 7 w 28"/>
                <a:gd name="T17" fmla="*/ 18 h 35"/>
                <a:gd name="T18" fmla="*/ 3 w 28"/>
                <a:gd name="T19" fmla="*/ 15 h 35"/>
                <a:gd name="T20" fmla="*/ 1 w 28"/>
                <a:gd name="T21" fmla="*/ 10 h 35"/>
                <a:gd name="T22" fmla="*/ 3 w 28"/>
                <a:gd name="T23" fmla="*/ 5 h 35"/>
                <a:gd name="T24" fmla="*/ 7 w 28"/>
                <a:gd name="T25" fmla="*/ 1 h 35"/>
                <a:gd name="T26" fmla="*/ 14 w 28"/>
                <a:gd name="T27" fmla="*/ 0 h 35"/>
                <a:gd name="T28" fmla="*/ 27 w 28"/>
                <a:gd name="T29" fmla="*/ 4 h 35"/>
                <a:gd name="T30" fmla="*/ 23 w 28"/>
                <a:gd name="T31" fmla="*/ 9 h 35"/>
                <a:gd name="T32" fmla="*/ 19 w 28"/>
                <a:gd name="T33" fmla="*/ 7 h 35"/>
                <a:gd name="T34" fmla="*/ 13 w 28"/>
                <a:gd name="T35" fmla="*/ 6 h 35"/>
                <a:gd name="T36" fmla="*/ 10 w 28"/>
                <a:gd name="T37" fmla="*/ 7 h 35"/>
                <a:gd name="T38" fmla="*/ 8 w 28"/>
                <a:gd name="T39" fmla="*/ 9 h 35"/>
                <a:gd name="T40" fmla="*/ 10 w 28"/>
                <a:gd name="T41" fmla="*/ 12 h 35"/>
                <a:gd name="T42" fmla="*/ 15 w 28"/>
                <a:gd name="T43" fmla="*/ 14 h 35"/>
                <a:gd name="T44" fmla="*/ 22 w 28"/>
                <a:gd name="T45" fmla="*/ 15 h 35"/>
                <a:gd name="T46" fmla="*/ 26 w 28"/>
                <a:gd name="T47" fmla="*/ 19 h 35"/>
                <a:gd name="T48" fmla="*/ 28 w 28"/>
                <a:gd name="T49" fmla="*/ 24 h 35"/>
                <a:gd name="T50" fmla="*/ 25 w 28"/>
                <a:gd name="T51" fmla="*/ 32 h 35"/>
                <a:gd name="T52" fmla="*/ 14 w 28"/>
                <a:gd name="T53" fmla="*/ 35 h 35"/>
                <a:gd name="T54" fmla="*/ 6 w 28"/>
                <a:gd name="T55" fmla="*/ 34 h 35"/>
                <a:gd name="T56" fmla="*/ 0 w 28"/>
                <a:gd name="T57" fmla="*/ 30 h 35"/>
                <a:gd name="T58" fmla="*/ 4 w 28"/>
                <a:gd name="T5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5">
                  <a:moveTo>
                    <a:pt x="4" y="25"/>
                  </a:moveTo>
                  <a:cubicBezTo>
                    <a:pt x="5" y="26"/>
                    <a:pt x="7" y="27"/>
                    <a:pt x="9" y="28"/>
                  </a:cubicBezTo>
                  <a:cubicBezTo>
                    <a:pt x="10" y="29"/>
                    <a:pt x="13" y="29"/>
                    <a:pt x="15" y="29"/>
                  </a:cubicBezTo>
                  <a:cubicBezTo>
                    <a:pt x="17" y="29"/>
                    <a:pt x="18" y="29"/>
                    <a:pt x="19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7" y="20"/>
                    <a:pt x="15" y="20"/>
                    <a:pt x="14" y="19"/>
                  </a:cubicBezTo>
                  <a:cubicBezTo>
                    <a:pt x="11" y="19"/>
                    <a:pt x="9" y="18"/>
                    <a:pt x="7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0" y="7"/>
                    <a:pt x="19" y="7"/>
                  </a:cubicBezTo>
                  <a:cubicBezTo>
                    <a:pt x="17" y="6"/>
                    <a:pt x="15" y="6"/>
                    <a:pt x="13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7"/>
                    <a:pt x="8" y="8"/>
                    <a:pt x="8" y="9"/>
                  </a:cubicBezTo>
                  <a:cubicBezTo>
                    <a:pt x="8" y="10"/>
                    <a:pt x="9" y="11"/>
                    <a:pt x="10" y="12"/>
                  </a:cubicBezTo>
                  <a:cubicBezTo>
                    <a:pt x="11" y="12"/>
                    <a:pt x="13" y="13"/>
                    <a:pt x="15" y="14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4" y="16"/>
                    <a:pt x="25" y="17"/>
                    <a:pt x="26" y="19"/>
                  </a:cubicBezTo>
                  <a:cubicBezTo>
                    <a:pt x="27" y="20"/>
                    <a:pt x="28" y="22"/>
                    <a:pt x="28" y="24"/>
                  </a:cubicBezTo>
                  <a:cubicBezTo>
                    <a:pt x="28" y="28"/>
                    <a:pt x="27" y="30"/>
                    <a:pt x="25" y="32"/>
                  </a:cubicBezTo>
                  <a:cubicBezTo>
                    <a:pt x="22" y="34"/>
                    <a:pt x="19" y="35"/>
                    <a:pt x="14" y="35"/>
                  </a:cubicBezTo>
                  <a:cubicBezTo>
                    <a:pt x="11" y="35"/>
                    <a:pt x="8" y="35"/>
                    <a:pt x="6" y="34"/>
                  </a:cubicBezTo>
                  <a:cubicBezTo>
                    <a:pt x="4" y="33"/>
                    <a:pt x="2" y="32"/>
                    <a:pt x="0" y="30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354" y="2288"/>
              <a:ext cx="34" cy="32"/>
            </a:xfrm>
            <a:custGeom>
              <a:avLst/>
              <a:gdLst>
                <a:gd name="T0" fmla="*/ 27 w 34"/>
                <a:gd name="T1" fmla="*/ 10 h 32"/>
                <a:gd name="T2" fmla="*/ 18 w 34"/>
                <a:gd name="T3" fmla="*/ 32 h 32"/>
                <a:gd name="T4" fmla="*/ 15 w 34"/>
                <a:gd name="T5" fmla="*/ 32 h 32"/>
                <a:gd name="T6" fmla="*/ 6 w 34"/>
                <a:gd name="T7" fmla="*/ 10 h 32"/>
                <a:gd name="T8" fmla="*/ 6 w 34"/>
                <a:gd name="T9" fmla="*/ 32 h 32"/>
                <a:gd name="T10" fmla="*/ 0 w 34"/>
                <a:gd name="T11" fmla="*/ 32 h 32"/>
                <a:gd name="T12" fmla="*/ 0 w 34"/>
                <a:gd name="T13" fmla="*/ 0 h 32"/>
                <a:gd name="T14" fmla="*/ 9 w 34"/>
                <a:gd name="T15" fmla="*/ 0 h 32"/>
                <a:gd name="T16" fmla="*/ 17 w 34"/>
                <a:gd name="T17" fmla="*/ 19 h 32"/>
                <a:gd name="T18" fmla="*/ 25 w 34"/>
                <a:gd name="T19" fmla="*/ 0 h 32"/>
                <a:gd name="T20" fmla="*/ 34 w 34"/>
                <a:gd name="T21" fmla="*/ 0 h 32"/>
                <a:gd name="T22" fmla="*/ 34 w 34"/>
                <a:gd name="T23" fmla="*/ 32 h 32"/>
                <a:gd name="T24" fmla="*/ 27 w 34"/>
                <a:gd name="T25" fmla="*/ 32 h 32"/>
                <a:gd name="T26" fmla="*/ 27 w 34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2">
                  <a:moveTo>
                    <a:pt x="27" y="10"/>
                  </a:moveTo>
                  <a:lnTo>
                    <a:pt x="18" y="32"/>
                  </a:lnTo>
                  <a:lnTo>
                    <a:pt x="15" y="32"/>
                  </a:lnTo>
                  <a:lnTo>
                    <a:pt x="6" y="10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19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27" y="32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059" y="2089"/>
              <a:ext cx="54" cy="229"/>
            </a:xfrm>
            <a:custGeom>
              <a:avLst/>
              <a:gdLst>
                <a:gd name="T0" fmla="*/ 0 w 54"/>
                <a:gd name="T1" fmla="*/ 0 h 229"/>
                <a:gd name="T2" fmla="*/ 0 w 54"/>
                <a:gd name="T3" fmla="*/ 1 h 229"/>
                <a:gd name="T4" fmla="*/ 0 w 54"/>
                <a:gd name="T5" fmla="*/ 229 h 229"/>
                <a:gd name="T6" fmla="*/ 54 w 54"/>
                <a:gd name="T7" fmla="*/ 229 h 229"/>
                <a:gd name="T8" fmla="*/ 54 w 54"/>
                <a:gd name="T9" fmla="*/ 0 h 229"/>
                <a:gd name="T10" fmla="*/ 0 w 54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29">
                  <a:moveTo>
                    <a:pt x="0" y="0"/>
                  </a:moveTo>
                  <a:lnTo>
                    <a:pt x="0" y="1"/>
                  </a:lnTo>
                  <a:lnTo>
                    <a:pt x="0" y="229"/>
                  </a:lnTo>
                  <a:lnTo>
                    <a:pt x="54" y="22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243463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384383" y="2699188"/>
            <a:ext cx="9423236" cy="145962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4800" baseline="0">
                <a:solidFill>
                  <a:schemeClr val="bg1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7802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4C4C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670426" y="3175000"/>
            <a:ext cx="2833688" cy="508000"/>
            <a:chOff x="2942" y="2000"/>
            <a:chExt cx="1785" cy="320"/>
          </a:xfrm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3150" y="2088"/>
              <a:ext cx="235" cy="230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53 w 253"/>
                <a:gd name="T7" fmla="*/ 126 h 252"/>
                <a:gd name="T8" fmla="*/ 127 w 253"/>
                <a:gd name="T9" fmla="*/ 0 h 252"/>
                <a:gd name="T10" fmla="*/ 127 w 253"/>
                <a:gd name="T11" fmla="*/ 194 h 252"/>
                <a:gd name="T12" fmla="*/ 59 w 253"/>
                <a:gd name="T13" fmla="*/ 126 h 252"/>
                <a:gd name="T14" fmla="*/ 127 w 253"/>
                <a:gd name="T15" fmla="*/ 59 h 252"/>
                <a:gd name="T16" fmla="*/ 194 w 253"/>
                <a:gd name="T17" fmla="*/ 126 h 252"/>
                <a:gd name="T18" fmla="*/ 127 w 253"/>
                <a:gd name="T19" fmla="*/ 19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97" y="252"/>
                    <a:pt x="253" y="196"/>
                    <a:pt x="253" y="126"/>
                  </a:cubicBezTo>
                  <a:cubicBezTo>
                    <a:pt x="253" y="56"/>
                    <a:pt x="197" y="0"/>
                    <a:pt x="127" y="0"/>
                  </a:cubicBezTo>
                  <a:moveTo>
                    <a:pt x="127" y="194"/>
                  </a:moveTo>
                  <a:cubicBezTo>
                    <a:pt x="90" y="194"/>
                    <a:pt x="59" y="163"/>
                    <a:pt x="59" y="126"/>
                  </a:cubicBezTo>
                  <a:cubicBezTo>
                    <a:pt x="59" y="89"/>
                    <a:pt x="90" y="59"/>
                    <a:pt x="127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163"/>
                    <a:pt x="164" y="194"/>
                    <a:pt x="127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405" y="2088"/>
              <a:ext cx="235" cy="232"/>
            </a:xfrm>
            <a:custGeom>
              <a:avLst/>
              <a:gdLst>
                <a:gd name="T0" fmla="*/ 126 w 253"/>
                <a:gd name="T1" fmla="*/ 0 h 254"/>
                <a:gd name="T2" fmla="*/ 0 w 253"/>
                <a:gd name="T3" fmla="*/ 126 h 254"/>
                <a:gd name="T4" fmla="*/ 0 w 253"/>
                <a:gd name="T5" fmla="*/ 254 h 254"/>
                <a:gd name="T6" fmla="*/ 59 w 253"/>
                <a:gd name="T7" fmla="*/ 254 h 254"/>
                <a:gd name="T8" fmla="*/ 59 w 253"/>
                <a:gd name="T9" fmla="*/ 126 h 254"/>
                <a:gd name="T10" fmla="*/ 126 w 253"/>
                <a:gd name="T11" fmla="*/ 59 h 254"/>
                <a:gd name="T12" fmla="*/ 194 w 253"/>
                <a:gd name="T13" fmla="*/ 126 h 254"/>
                <a:gd name="T14" fmla="*/ 194 w 253"/>
                <a:gd name="T15" fmla="*/ 252 h 254"/>
                <a:gd name="T16" fmla="*/ 253 w 253"/>
                <a:gd name="T17" fmla="*/ 252 h 254"/>
                <a:gd name="T18" fmla="*/ 253 w 253"/>
                <a:gd name="T19" fmla="*/ 126 h 254"/>
                <a:gd name="T20" fmla="*/ 126 w 25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4">
                  <a:moveTo>
                    <a:pt x="126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9"/>
                    <a:pt x="126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42" y="2077"/>
              <a:ext cx="211" cy="241"/>
            </a:xfrm>
            <a:custGeom>
              <a:avLst/>
              <a:gdLst>
                <a:gd name="T0" fmla="*/ 186 w 228"/>
                <a:gd name="T1" fmla="*/ 90 h 264"/>
                <a:gd name="T2" fmla="*/ 228 w 228"/>
                <a:gd name="T3" fmla="*/ 49 h 264"/>
                <a:gd name="T4" fmla="*/ 49 w 228"/>
                <a:gd name="T5" fmla="*/ 49 h 264"/>
                <a:gd name="T6" fmla="*/ 49 w 228"/>
                <a:gd name="T7" fmla="*/ 227 h 264"/>
                <a:gd name="T8" fmla="*/ 139 w 228"/>
                <a:gd name="T9" fmla="*/ 264 h 264"/>
                <a:gd name="T10" fmla="*/ 228 w 228"/>
                <a:gd name="T11" fmla="*/ 227 h 264"/>
                <a:gd name="T12" fmla="*/ 186 w 228"/>
                <a:gd name="T13" fmla="*/ 186 h 264"/>
                <a:gd name="T14" fmla="*/ 91 w 228"/>
                <a:gd name="T15" fmla="*/ 186 h 264"/>
                <a:gd name="T16" fmla="*/ 91 w 228"/>
                <a:gd name="T17" fmla="*/ 90 h 264"/>
                <a:gd name="T18" fmla="*/ 186 w 228"/>
                <a:gd name="T19" fmla="*/ 9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64">
                  <a:moveTo>
                    <a:pt x="186" y="90"/>
                  </a:moveTo>
                  <a:cubicBezTo>
                    <a:pt x="228" y="49"/>
                    <a:pt x="228" y="49"/>
                    <a:pt x="228" y="49"/>
                  </a:cubicBezTo>
                  <a:cubicBezTo>
                    <a:pt x="179" y="0"/>
                    <a:pt x="98" y="0"/>
                    <a:pt x="49" y="49"/>
                  </a:cubicBezTo>
                  <a:cubicBezTo>
                    <a:pt x="0" y="98"/>
                    <a:pt x="0" y="178"/>
                    <a:pt x="49" y="227"/>
                  </a:cubicBezTo>
                  <a:cubicBezTo>
                    <a:pt x="74" y="252"/>
                    <a:pt x="106" y="264"/>
                    <a:pt x="139" y="264"/>
                  </a:cubicBezTo>
                  <a:cubicBezTo>
                    <a:pt x="171" y="264"/>
                    <a:pt x="203" y="252"/>
                    <a:pt x="228" y="227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0" y="212"/>
                    <a:pt x="117" y="212"/>
                    <a:pt x="91" y="186"/>
                  </a:cubicBezTo>
                  <a:cubicBezTo>
                    <a:pt x="64" y="160"/>
                    <a:pt x="64" y="117"/>
                    <a:pt x="91" y="90"/>
                  </a:cubicBezTo>
                  <a:cubicBezTo>
                    <a:pt x="117" y="64"/>
                    <a:pt x="160" y="64"/>
                    <a:pt x="186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622" y="2088"/>
              <a:ext cx="262" cy="232"/>
            </a:xfrm>
            <a:custGeom>
              <a:avLst/>
              <a:gdLst>
                <a:gd name="T0" fmla="*/ 200 w 262"/>
                <a:gd name="T1" fmla="*/ 0 h 232"/>
                <a:gd name="T2" fmla="*/ 132 w 262"/>
                <a:gd name="T3" fmla="*/ 128 h 232"/>
                <a:gd name="T4" fmla="*/ 62 w 262"/>
                <a:gd name="T5" fmla="*/ 0 h 232"/>
                <a:gd name="T6" fmla="*/ 0 w 262"/>
                <a:gd name="T7" fmla="*/ 0 h 232"/>
                <a:gd name="T8" fmla="*/ 132 w 262"/>
                <a:gd name="T9" fmla="*/ 232 h 232"/>
                <a:gd name="T10" fmla="*/ 262 w 262"/>
                <a:gd name="T11" fmla="*/ 0 h 232"/>
                <a:gd name="T12" fmla="*/ 200 w 262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32">
                  <a:moveTo>
                    <a:pt x="200" y="0"/>
                  </a:moveTo>
                  <a:lnTo>
                    <a:pt x="132" y="12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132" y="232"/>
                  </a:lnTo>
                  <a:lnTo>
                    <a:pt x="262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466" y="2088"/>
              <a:ext cx="261" cy="232"/>
            </a:xfrm>
            <a:custGeom>
              <a:avLst/>
              <a:gdLst>
                <a:gd name="T0" fmla="*/ 200 w 261"/>
                <a:gd name="T1" fmla="*/ 0 h 232"/>
                <a:gd name="T2" fmla="*/ 131 w 261"/>
                <a:gd name="T3" fmla="*/ 128 h 232"/>
                <a:gd name="T4" fmla="*/ 62 w 261"/>
                <a:gd name="T5" fmla="*/ 0 h 232"/>
                <a:gd name="T6" fmla="*/ 0 w 261"/>
                <a:gd name="T7" fmla="*/ 0 h 232"/>
                <a:gd name="T8" fmla="*/ 131 w 261"/>
                <a:gd name="T9" fmla="*/ 232 h 232"/>
                <a:gd name="T10" fmla="*/ 261 w 261"/>
                <a:gd name="T11" fmla="*/ 0 h 232"/>
                <a:gd name="T12" fmla="*/ 200 w 261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32">
                  <a:moveTo>
                    <a:pt x="200" y="0"/>
                  </a:moveTo>
                  <a:lnTo>
                    <a:pt x="131" y="12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131" y="232"/>
                  </a:lnTo>
                  <a:lnTo>
                    <a:pt x="261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552" y="2088"/>
              <a:ext cx="89" cy="82"/>
            </a:xfrm>
            <a:custGeom>
              <a:avLst/>
              <a:gdLst>
                <a:gd name="T0" fmla="*/ 89 w 89"/>
                <a:gd name="T1" fmla="*/ 0 h 82"/>
                <a:gd name="T2" fmla="*/ 44 w 89"/>
                <a:gd name="T3" fmla="*/ 82 h 82"/>
                <a:gd name="T4" fmla="*/ 0 w 89"/>
                <a:gd name="T5" fmla="*/ 0 h 82"/>
                <a:gd name="T6" fmla="*/ 89 w 8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2">
                  <a:moveTo>
                    <a:pt x="89" y="0"/>
                  </a:moveTo>
                  <a:lnTo>
                    <a:pt x="44" y="82"/>
                  </a:lnTo>
                  <a:lnTo>
                    <a:pt x="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7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126" y="2088"/>
              <a:ext cx="117" cy="232"/>
            </a:xfrm>
            <a:custGeom>
              <a:avLst/>
              <a:gdLst>
                <a:gd name="T0" fmla="*/ 0 w 126"/>
                <a:gd name="T1" fmla="*/ 126 h 254"/>
                <a:gd name="T2" fmla="*/ 0 w 126"/>
                <a:gd name="T3" fmla="*/ 254 h 254"/>
                <a:gd name="T4" fmla="*/ 59 w 126"/>
                <a:gd name="T5" fmla="*/ 254 h 254"/>
                <a:gd name="T6" fmla="*/ 59 w 126"/>
                <a:gd name="T7" fmla="*/ 126 h 254"/>
                <a:gd name="T8" fmla="*/ 126 w 126"/>
                <a:gd name="T9" fmla="*/ 58 h 254"/>
                <a:gd name="T10" fmla="*/ 126 w 126"/>
                <a:gd name="T11" fmla="*/ 0 h 254"/>
                <a:gd name="T12" fmla="*/ 0 w 126"/>
                <a:gd name="T13" fmla="*/ 1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4">
                  <a:moveTo>
                    <a:pt x="0" y="126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8"/>
                    <a:pt x="126" y="58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56" y="0"/>
                    <a:pt x="0" y="56"/>
                    <a:pt x="0" y="1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866" y="2088"/>
              <a:ext cx="234" cy="230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16 w 253"/>
                <a:gd name="T7" fmla="*/ 215 h 252"/>
                <a:gd name="T8" fmla="*/ 174 w 253"/>
                <a:gd name="T9" fmla="*/ 174 h 252"/>
                <a:gd name="T10" fmla="*/ 127 w 253"/>
                <a:gd name="T11" fmla="*/ 194 h 252"/>
                <a:gd name="T12" fmla="*/ 66 w 253"/>
                <a:gd name="T13" fmla="*/ 155 h 252"/>
                <a:gd name="T14" fmla="*/ 253 w 253"/>
                <a:gd name="T15" fmla="*/ 155 h 252"/>
                <a:gd name="T16" fmla="*/ 253 w 253"/>
                <a:gd name="T17" fmla="*/ 126 h 252"/>
                <a:gd name="T18" fmla="*/ 127 w 253"/>
                <a:gd name="T19" fmla="*/ 0 h 252"/>
                <a:gd name="T20" fmla="*/ 66 w 253"/>
                <a:gd name="T21" fmla="*/ 97 h 252"/>
                <a:gd name="T22" fmla="*/ 127 w 253"/>
                <a:gd name="T23" fmla="*/ 59 h 252"/>
                <a:gd name="T24" fmla="*/ 187 w 253"/>
                <a:gd name="T25" fmla="*/ 97 h 252"/>
                <a:gd name="T26" fmla="*/ 66 w 253"/>
                <a:gd name="T27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60" y="252"/>
                    <a:pt x="192" y="239"/>
                    <a:pt x="216" y="215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62" y="187"/>
                    <a:pt x="145" y="194"/>
                    <a:pt x="127" y="194"/>
                  </a:cubicBezTo>
                  <a:cubicBezTo>
                    <a:pt x="100" y="194"/>
                    <a:pt x="77" y="178"/>
                    <a:pt x="66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7" y="0"/>
                  </a:cubicBezTo>
                  <a:moveTo>
                    <a:pt x="66" y="97"/>
                  </a:moveTo>
                  <a:cubicBezTo>
                    <a:pt x="77" y="74"/>
                    <a:pt x="100" y="59"/>
                    <a:pt x="127" y="59"/>
                  </a:cubicBezTo>
                  <a:cubicBezTo>
                    <a:pt x="153" y="59"/>
                    <a:pt x="177" y="74"/>
                    <a:pt x="187" y="97"/>
                  </a:cubicBezTo>
                  <a:lnTo>
                    <a:pt x="66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263" y="2000"/>
              <a:ext cx="116" cy="318"/>
            </a:xfrm>
            <a:custGeom>
              <a:avLst/>
              <a:gdLst>
                <a:gd name="T0" fmla="*/ 59 w 126"/>
                <a:gd name="T1" fmla="*/ 222 h 348"/>
                <a:gd name="T2" fmla="*/ 59 w 126"/>
                <a:gd name="T3" fmla="*/ 159 h 348"/>
                <a:gd name="T4" fmla="*/ 107 w 126"/>
                <a:gd name="T5" fmla="*/ 159 h 348"/>
                <a:gd name="T6" fmla="*/ 107 w 126"/>
                <a:gd name="T7" fmla="*/ 99 h 348"/>
                <a:gd name="T8" fmla="*/ 59 w 126"/>
                <a:gd name="T9" fmla="*/ 99 h 348"/>
                <a:gd name="T10" fmla="*/ 59 w 126"/>
                <a:gd name="T11" fmla="*/ 0 h 348"/>
                <a:gd name="T12" fmla="*/ 0 w 126"/>
                <a:gd name="T13" fmla="*/ 0 h 348"/>
                <a:gd name="T14" fmla="*/ 0 w 126"/>
                <a:gd name="T15" fmla="*/ 222 h 348"/>
                <a:gd name="T16" fmla="*/ 126 w 126"/>
                <a:gd name="T17" fmla="*/ 348 h 348"/>
                <a:gd name="T18" fmla="*/ 126 w 126"/>
                <a:gd name="T19" fmla="*/ 290 h 348"/>
                <a:gd name="T20" fmla="*/ 59 w 126"/>
                <a:gd name="T21" fmla="*/ 22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48">
                  <a:moveTo>
                    <a:pt x="59" y="222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92"/>
                    <a:pt x="57" y="348"/>
                    <a:pt x="126" y="348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89" y="290"/>
                    <a:pt x="59" y="259"/>
                    <a:pt x="59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 userDrawn="1"/>
          </p:nvSpPr>
          <p:spPr bwMode="auto">
            <a:xfrm>
              <a:off x="4394" y="2001"/>
              <a:ext cx="63" cy="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4662" y="2288"/>
              <a:ext cx="26" cy="32"/>
            </a:xfrm>
            <a:custGeom>
              <a:avLst/>
              <a:gdLst>
                <a:gd name="T0" fmla="*/ 4 w 28"/>
                <a:gd name="T1" fmla="*/ 25 h 35"/>
                <a:gd name="T2" fmla="*/ 9 w 28"/>
                <a:gd name="T3" fmla="*/ 28 h 35"/>
                <a:gd name="T4" fmla="*/ 15 w 28"/>
                <a:gd name="T5" fmla="*/ 29 h 35"/>
                <a:gd name="T6" fmla="*/ 19 w 28"/>
                <a:gd name="T7" fmla="*/ 28 h 35"/>
                <a:gd name="T8" fmla="*/ 21 w 28"/>
                <a:gd name="T9" fmla="*/ 25 h 35"/>
                <a:gd name="T10" fmla="*/ 20 w 28"/>
                <a:gd name="T11" fmla="*/ 22 h 35"/>
                <a:gd name="T12" fmla="*/ 18 w 28"/>
                <a:gd name="T13" fmla="*/ 21 h 35"/>
                <a:gd name="T14" fmla="*/ 14 w 28"/>
                <a:gd name="T15" fmla="*/ 19 h 35"/>
                <a:gd name="T16" fmla="*/ 7 w 28"/>
                <a:gd name="T17" fmla="*/ 18 h 35"/>
                <a:gd name="T18" fmla="*/ 3 w 28"/>
                <a:gd name="T19" fmla="*/ 15 h 35"/>
                <a:gd name="T20" fmla="*/ 1 w 28"/>
                <a:gd name="T21" fmla="*/ 10 h 35"/>
                <a:gd name="T22" fmla="*/ 3 w 28"/>
                <a:gd name="T23" fmla="*/ 5 h 35"/>
                <a:gd name="T24" fmla="*/ 7 w 28"/>
                <a:gd name="T25" fmla="*/ 1 h 35"/>
                <a:gd name="T26" fmla="*/ 14 w 28"/>
                <a:gd name="T27" fmla="*/ 0 h 35"/>
                <a:gd name="T28" fmla="*/ 27 w 28"/>
                <a:gd name="T29" fmla="*/ 4 h 35"/>
                <a:gd name="T30" fmla="*/ 23 w 28"/>
                <a:gd name="T31" fmla="*/ 9 h 35"/>
                <a:gd name="T32" fmla="*/ 19 w 28"/>
                <a:gd name="T33" fmla="*/ 7 h 35"/>
                <a:gd name="T34" fmla="*/ 13 w 28"/>
                <a:gd name="T35" fmla="*/ 6 h 35"/>
                <a:gd name="T36" fmla="*/ 10 w 28"/>
                <a:gd name="T37" fmla="*/ 7 h 35"/>
                <a:gd name="T38" fmla="*/ 8 w 28"/>
                <a:gd name="T39" fmla="*/ 9 h 35"/>
                <a:gd name="T40" fmla="*/ 10 w 28"/>
                <a:gd name="T41" fmla="*/ 12 h 35"/>
                <a:gd name="T42" fmla="*/ 15 w 28"/>
                <a:gd name="T43" fmla="*/ 14 h 35"/>
                <a:gd name="T44" fmla="*/ 22 w 28"/>
                <a:gd name="T45" fmla="*/ 15 h 35"/>
                <a:gd name="T46" fmla="*/ 26 w 28"/>
                <a:gd name="T47" fmla="*/ 19 h 35"/>
                <a:gd name="T48" fmla="*/ 28 w 28"/>
                <a:gd name="T49" fmla="*/ 24 h 35"/>
                <a:gd name="T50" fmla="*/ 25 w 28"/>
                <a:gd name="T51" fmla="*/ 32 h 35"/>
                <a:gd name="T52" fmla="*/ 14 w 28"/>
                <a:gd name="T53" fmla="*/ 35 h 35"/>
                <a:gd name="T54" fmla="*/ 6 w 28"/>
                <a:gd name="T55" fmla="*/ 34 h 35"/>
                <a:gd name="T56" fmla="*/ 0 w 28"/>
                <a:gd name="T57" fmla="*/ 30 h 35"/>
                <a:gd name="T58" fmla="*/ 4 w 28"/>
                <a:gd name="T5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5">
                  <a:moveTo>
                    <a:pt x="4" y="25"/>
                  </a:moveTo>
                  <a:cubicBezTo>
                    <a:pt x="5" y="26"/>
                    <a:pt x="7" y="27"/>
                    <a:pt x="9" y="28"/>
                  </a:cubicBezTo>
                  <a:cubicBezTo>
                    <a:pt x="10" y="29"/>
                    <a:pt x="13" y="29"/>
                    <a:pt x="15" y="29"/>
                  </a:cubicBezTo>
                  <a:cubicBezTo>
                    <a:pt x="17" y="29"/>
                    <a:pt x="18" y="29"/>
                    <a:pt x="19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7" y="20"/>
                    <a:pt x="15" y="20"/>
                    <a:pt x="14" y="19"/>
                  </a:cubicBezTo>
                  <a:cubicBezTo>
                    <a:pt x="11" y="19"/>
                    <a:pt x="9" y="18"/>
                    <a:pt x="7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0" y="7"/>
                    <a:pt x="19" y="7"/>
                  </a:cubicBezTo>
                  <a:cubicBezTo>
                    <a:pt x="17" y="6"/>
                    <a:pt x="15" y="6"/>
                    <a:pt x="13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7"/>
                    <a:pt x="8" y="8"/>
                    <a:pt x="8" y="9"/>
                  </a:cubicBezTo>
                  <a:cubicBezTo>
                    <a:pt x="8" y="10"/>
                    <a:pt x="9" y="11"/>
                    <a:pt x="10" y="12"/>
                  </a:cubicBezTo>
                  <a:cubicBezTo>
                    <a:pt x="11" y="12"/>
                    <a:pt x="13" y="13"/>
                    <a:pt x="15" y="14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4" y="16"/>
                    <a:pt x="25" y="17"/>
                    <a:pt x="26" y="19"/>
                  </a:cubicBezTo>
                  <a:cubicBezTo>
                    <a:pt x="27" y="20"/>
                    <a:pt x="28" y="22"/>
                    <a:pt x="28" y="24"/>
                  </a:cubicBezTo>
                  <a:cubicBezTo>
                    <a:pt x="28" y="28"/>
                    <a:pt x="27" y="30"/>
                    <a:pt x="25" y="32"/>
                  </a:cubicBezTo>
                  <a:cubicBezTo>
                    <a:pt x="22" y="34"/>
                    <a:pt x="19" y="35"/>
                    <a:pt x="14" y="35"/>
                  </a:cubicBezTo>
                  <a:cubicBezTo>
                    <a:pt x="11" y="35"/>
                    <a:pt x="8" y="35"/>
                    <a:pt x="6" y="34"/>
                  </a:cubicBezTo>
                  <a:cubicBezTo>
                    <a:pt x="4" y="33"/>
                    <a:pt x="2" y="32"/>
                    <a:pt x="0" y="30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693" y="2288"/>
              <a:ext cx="34" cy="32"/>
            </a:xfrm>
            <a:custGeom>
              <a:avLst/>
              <a:gdLst>
                <a:gd name="T0" fmla="*/ 27 w 34"/>
                <a:gd name="T1" fmla="*/ 10 h 32"/>
                <a:gd name="T2" fmla="*/ 18 w 34"/>
                <a:gd name="T3" fmla="*/ 32 h 32"/>
                <a:gd name="T4" fmla="*/ 15 w 34"/>
                <a:gd name="T5" fmla="*/ 32 h 32"/>
                <a:gd name="T6" fmla="*/ 6 w 34"/>
                <a:gd name="T7" fmla="*/ 10 h 32"/>
                <a:gd name="T8" fmla="*/ 6 w 34"/>
                <a:gd name="T9" fmla="*/ 32 h 32"/>
                <a:gd name="T10" fmla="*/ 0 w 34"/>
                <a:gd name="T11" fmla="*/ 32 h 32"/>
                <a:gd name="T12" fmla="*/ 0 w 34"/>
                <a:gd name="T13" fmla="*/ 0 h 32"/>
                <a:gd name="T14" fmla="*/ 9 w 34"/>
                <a:gd name="T15" fmla="*/ 0 h 32"/>
                <a:gd name="T16" fmla="*/ 17 w 34"/>
                <a:gd name="T17" fmla="*/ 19 h 32"/>
                <a:gd name="T18" fmla="*/ 25 w 34"/>
                <a:gd name="T19" fmla="*/ 0 h 32"/>
                <a:gd name="T20" fmla="*/ 34 w 34"/>
                <a:gd name="T21" fmla="*/ 0 h 32"/>
                <a:gd name="T22" fmla="*/ 34 w 34"/>
                <a:gd name="T23" fmla="*/ 32 h 32"/>
                <a:gd name="T24" fmla="*/ 27 w 34"/>
                <a:gd name="T25" fmla="*/ 32 h 32"/>
                <a:gd name="T26" fmla="*/ 27 w 34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2">
                  <a:moveTo>
                    <a:pt x="27" y="10"/>
                  </a:moveTo>
                  <a:lnTo>
                    <a:pt x="18" y="32"/>
                  </a:lnTo>
                  <a:lnTo>
                    <a:pt x="15" y="32"/>
                  </a:lnTo>
                  <a:lnTo>
                    <a:pt x="6" y="10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19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27" y="32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4398" y="2089"/>
              <a:ext cx="54" cy="229"/>
            </a:xfrm>
            <a:custGeom>
              <a:avLst/>
              <a:gdLst>
                <a:gd name="T0" fmla="*/ 0 w 54"/>
                <a:gd name="T1" fmla="*/ 0 h 229"/>
                <a:gd name="T2" fmla="*/ 0 w 54"/>
                <a:gd name="T3" fmla="*/ 1 h 229"/>
                <a:gd name="T4" fmla="*/ 0 w 54"/>
                <a:gd name="T5" fmla="*/ 229 h 229"/>
                <a:gd name="T6" fmla="*/ 54 w 54"/>
                <a:gd name="T7" fmla="*/ 229 h 229"/>
                <a:gd name="T8" fmla="*/ 54 w 54"/>
                <a:gd name="T9" fmla="*/ 0 h 229"/>
                <a:gd name="T10" fmla="*/ 0 w 54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29">
                  <a:moveTo>
                    <a:pt x="0" y="0"/>
                  </a:moveTo>
                  <a:lnTo>
                    <a:pt x="0" y="1"/>
                  </a:lnTo>
                  <a:lnTo>
                    <a:pt x="0" y="229"/>
                  </a:lnTo>
                  <a:lnTo>
                    <a:pt x="54" y="22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2811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101275" y="1227852"/>
            <a:ext cx="0" cy="4086118"/>
          </a:xfrm>
          <a:prstGeom prst="line">
            <a:avLst/>
          </a:prstGeom>
          <a:ln w="15875">
            <a:solidFill>
              <a:srgbClr val="D7C73E"/>
            </a:solidFill>
            <a:miter lim="400000"/>
          </a:ln>
        </p:spPr>
      </p:cxnSp>
      <p:sp>
        <p:nvSpPr>
          <p:cNvPr id="9" name="Oval 8"/>
          <p:cNvSpPr/>
          <p:nvPr userDrawn="1"/>
        </p:nvSpPr>
        <p:spPr>
          <a:xfrm>
            <a:off x="6044480" y="1593186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461125" y="1433080"/>
            <a:ext cx="4089400" cy="36707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222245" indent="0" algn="l">
              <a:buNone/>
              <a:defRPr/>
            </a:lvl2pPr>
            <a:lvl3pPr marL="444489" indent="0" algn="l">
              <a:buNone/>
              <a:defRPr/>
            </a:lvl3pPr>
            <a:lvl4pPr marL="666734" indent="0" algn="l">
              <a:buNone/>
              <a:defRPr/>
            </a:lvl4pPr>
            <a:lvl5pPr marL="888978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2452" y="1977509"/>
            <a:ext cx="3862061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n-ea"/>
                <a:cs typeface="+mn-cs"/>
                <a:sym typeface="Helvetica Light"/>
              </a:rPr>
              <a:t>Table of Contents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6044480" y="2250411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6044480" y="2893347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6044480" y="3544274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6044480" y="4196270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6044480" y="4835046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77886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1232452" y="1977509"/>
            <a:ext cx="3396343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n-ea"/>
                <a:cs typeface="+mn-cs"/>
                <a:sym typeface="Helvetica Light"/>
              </a:rPr>
              <a:t>Table of Contents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6096000" y="1551702"/>
            <a:ext cx="5275" cy="2790111"/>
          </a:xfrm>
          <a:prstGeom prst="line">
            <a:avLst/>
          </a:prstGeom>
          <a:ln w="15875">
            <a:solidFill>
              <a:srgbClr val="D7C73E"/>
            </a:solidFill>
            <a:miter lim="400000"/>
          </a:ln>
        </p:spPr>
      </p:cxnSp>
      <p:sp>
        <p:nvSpPr>
          <p:cNvPr id="36" name="Oval 35"/>
          <p:cNvSpPr/>
          <p:nvPr userDrawn="1"/>
        </p:nvSpPr>
        <p:spPr>
          <a:xfrm>
            <a:off x="6044480" y="1917036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461125" y="1756930"/>
            <a:ext cx="4089400" cy="2375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222245" indent="0" algn="l">
              <a:buNone/>
              <a:defRPr/>
            </a:lvl2pPr>
            <a:lvl3pPr marL="444489" indent="0" algn="l">
              <a:buNone/>
              <a:defRPr/>
            </a:lvl3pPr>
            <a:lvl4pPr marL="666734" indent="0" algn="l">
              <a:buNone/>
              <a:defRPr/>
            </a:lvl4pPr>
            <a:lvl5pPr marL="888978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6044480" y="2574261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6044480" y="3217197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98668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4206861" y="1510486"/>
            <a:ext cx="3145" cy="2908167"/>
          </a:xfrm>
          <a:prstGeom prst="line">
            <a:avLst/>
          </a:prstGeom>
          <a:ln w="15875">
            <a:solidFill>
              <a:srgbClr val="D7C73E"/>
            </a:solidFill>
            <a:miter lim="400000"/>
          </a:ln>
        </p:spPr>
      </p:cxnSp>
      <p:sp>
        <p:nvSpPr>
          <p:cNvPr id="9" name="Oval 8"/>
          <p:cNvSpPr/>
          <p:nvPr userDrawn="1"/>
        </p:nvSpPr>
        <p:spPr>
          <a:xfrm>
            <a:off x="4151638" y="1930830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288641" y="1772509"/>
            <a:ext cx="3426219" cy="25098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222245" indent="0" algn="l">
              <a:buNone/>
              <a:defRPr/>
            </a:lvl2pPr>
            <a:lvl3pPr marL="444489" indent="0" algn="l">
              <a:buNone/>
              <a:defRPr/>
            </a:lvl3pPr>
            <a:lvl4pPr marL="666734" indent="0" algn="l">
              <a:buNone/>
              <a:defRPr/>
            </a:lvl4pPr>
            <a:lvl5pPr marL="888978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2452" y="2044420"/>
            <a:ext cx="267189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n-ea"/>
                <a:cs typeface="+mn-cs"/>
                <a:sym typeface="Helvetica Light"/>
              </a:rPr>
              <a:t>Table of Contents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4151638" y="2581848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151638" y="3232866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4151638" y="3877534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7897119" y="1510486"/>
            <a:ext cx="3145" cy="2908167"/>
          </a:xfrm>
          <a:prstGeom prst="line">
            <a:avLst/>
          </a:prstGeom>
          <a:ln w="15875">
            <a:solidFill>
              <a:srgbClr val="D7C73E"/>
            </a:solidFill>
            <a:miter lim="400000"/>
          </a:ln>
        </p:spPr>
      </p:cxnSp>
      <p:sp>
        <p:nvSpPr>
          <p:cNvPr id="29" name="Oval 28"/>
          <p:cNvSpPr/>
          <p:nvPr userDrawn="1"/>
        </p:nvSpPr>
        <p:spPr>
          <a:xfrm>
            <a:off x="7841896" y="1930830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978899" y="1772509"/>
            <a:ext cx="3426219" cy="25098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222245" indent="0" algn="l">
              <a:buNone/>
              <a:defRPr/>
            </a:lvl2pPr>
            <a:lvl3pPr marL="444489" indent="0" algn="l">
              <a:buNone/>
              <a:defRPr/>
            </a:lvl3pPr>
            <a:lvl4pPr marL="666734" indent="0" algn="l">
              <a:buNone/>
              <a:defRPr/>
            </a:lvl4pPr>
            <a:lvl5pPr marL="888978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7841896" y="2581848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7841896" y="3232866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7841896" y="3877534"/>
            <a:ext cx="113590" cy="11359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79901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 Column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9061" y="2435745"/>
            <a:ext cx="10475751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935648"/>
            <a:ext cx="10013172" cy="82838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hape 140"/>
          <p:cNvSpPr/>
          <p:nvPr userDrawn="1"/>
        </p:nvSpPr>
        <p:spPr>
          <a:xfrm>
            <a:off x="5983224" y="1786839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9435490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Slide_1 Column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384383" y="935648"/>
            <a:ext cx="9423236" cy="1459624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8124" y="2885647"/>
            <a:ext cx="10475751" cy="2246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1pPr>
            <a:lvl2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2pPr>
            <a:lvl3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3pPr>
            <a:lvl4pPr>
              <a:spcBef>
                <a:spcPts val="1200"/>
              </a:spcBef>
              <a:defRPr sz="2000">
                <a:solidFill>
                  <a:schemeClr val="tx2"/>
                </a:solidFill>
                <a:latin typeface="Proxima Nova Rg" panose="02000506030000020004" pitchFamily="50" charset="0"/>
              </a:defRPr>
            </a:lvl4pPr>
            <a:lvl5pPr>
              <a:spcBef>
                <a:spcPts val="1200"/>
              </a:spcBef>
              <a:defRPr sz="2000"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140"/>
          <p:cNvSpPr/>
          <p:nvPr userDrawn="1"/>
        </p:nvSpPr>
        <p:spPr>
          <a:xfrm>
            <a:off x="5983224" y="2418073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1319626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7"/>
          <p:cNvSpPr/>
          <p:nvPr userDrawn="1"/>
        </p:nvSpPr>
        <p:spPr>
          <a:xfrm>
            <a:off x="0" y="820011"/>
            <a:ext cx="12192000" cy="53521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132"/>
          <p:cNvSpPr>
            <a:spLocks noGrp="1"/>
          </p:cNvSpPr>
          <p:nvPr>
            <p:ph type="sldNum" sz="quarter" idx="4"/>
          </p:nvPr>
        </p:nvSpPr>
        <p:spPr>
          <a:xfrm>
            <a:off x="5847267" y="6558907"/>
            <a:ext cx="497466" cy="26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228594">
              <a:defRPr sz="800">
                <a:solidFill>
                  <a:srgbClr val="FFFFFF"/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089415" y="935648"/>
            <a:ext cx="10013172" cy="82838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Butler" panose="02070803080706020303" pitchFamily="18" charset="0"/>
              </a:defRPr>
            </a:lvl1pPr>
            <a:lvl2pPr marL="222245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2pPr>
            <a:lvl3pPr marL="444489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3pPr>
            <a:lvl4pPr marL="666734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4pPr>
            <a:lvl5pPr marL="888978" indent="0">
              <a:buNone/>
              <a:defRPr sz="4000">
                <a:solidFill>
                  <a:schemeClr val="bg1"/>
                </a:solidFill>
                <a:latin typeface="Butler" panose="02070803080706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hape 140"/>
          <p:cNvSpPr/>
          <p:nvPr userDrawn="1"/>
        </p:nvSpPr>
        <p:spPr>
          <a:xfrm>
            <a:off x="5983224" y="1786839"/>
            <a:ext cx="225553" cy="0"/>
          </a:xfrm>
          <a:prstGeom prst="line">
            <a:avLst/>
          </a:prstGeom>
          <a:ln w="34925">
            <a:solidFill>
              <a:srgbClr val="D7C73E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446475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4C4C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hape 133"/>
          <p:cNvSpPr/>
          <p:nvPr userDrawn="1"/>
        </p:nvSpPr>
        <p:spPr>
          <a:xfrm>
            <a:off x="5983225" y="6528489"/>
            <a:ext cx="225553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" name="Shape 134"/>
          <p:cNvSpPr/>
          <p:nvPr userDrawn="1"/>
        </p:nvSpPr>
        <p:spPr>
          <a:xfrm>
            <a:off x="254645" y="6594627"/>
            <a:ext cx="1346745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 b="1" spc="2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700" b="1" cap="all" baseline="0" dirty="0">
                <a:latin typeface="Proxima Nova Rg" panose="02000506030000020004" pitchFamily="50" charset="0"/>
              </a:rPr>
              <a:t>CONVERTIV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29300" y="6594627"/>
            <a:ext cx="5334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B097E8C-14C2-4D58-8089-003DD58DD783}" type="slidenum">
              <a:rPr kumimoji="0" lang="en-US" sz="7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oxima Nova Rg" panose="02000506030000020004" pitchFamily="50" charset="0"/>
                <a:ea typeface="+mn-ea"/>
                <a:cs typeface="+mn-cs"/>
                <a:sym typeface="Helvetica Light"/>
              </a:rPr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7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oxima Nova Rg" panose="02000506030000020004" pitchFamily="50" charset="0"/>
              <a:ea typeface="+mn-ea"/>
              <a:cs typeface="+mn-cs"/>
              <a:sym typeface="Helvetica Ligh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5646741" y="298450"/>
            <a:ext cx="893763" cy="160338"/>
            <a:chOff x="3557" y="188"/>
            <a:chExt cx="563" cy="101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3622" y="216"/>
              <a:ext cx="74" cy="72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53 w 253"/>
                <a:gd name="T7" fmla="*/ 126 h 252"/>
                <a:gd name="T8" fmla="*/ 127 w 253"/>
                <a:gd name="T9" fmla="*/ 0 h 252"/>
                <a:gd name="T10" fmla="*/ 127 w 253"/>
                <a:gd name="T11" fmla="*/ 194 h 252"/>
                <a:gd name="T12" fmla="*/ 59 w 253"/>
                <a:gd name="T13" fmla="*/ 126 h 252"/>
                <a:gd name="T14" fmla="*/ 127 w 253"/>
                <a:gd name="T15" fmla="*/ 59 h 252"/>
                <a:gd name="T16" fmla="*/ 194 w 253"/>
                <a:gd name="T17" fmla="*/ 126 h 252"/>
                <a:gd name="T18" fmla="*/ 127 w 253"/>
                <a:gd name="T19" fmla="*/ 19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97" y="252"/>
                    <a:pt x="253" y="196"/>
                    <a:pt x="253" y="126"/>
                  </a:cubicBezTo>
                  <a:cubicBezTo>
                    <a:pt x="253" y="56"/>
                    <a:pt x="197" y="0"/>
                    <a:pt x="127" y="0"/>
                  </a:cubicBezTo>
                  <a:moveTo>
                    <a:pt x="127" y="194"/>
                  </a:moveTo>
                  <a:cubicBezTo>
                    <a:pt x="90" y="194"/>
                    <a:pt x="59" y="163"/>
                    <a:pt x="59" y="126"/>
                  </a:cubicBezTo>
                  <a:cubicBezTo>
                    <a:pt x="59" y="89"/>
                    <a:pt x="90" y="59"/>
                    <a:pt x="127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163"/>
                    <a:pt x="164" y="194"/>
                    <a:pt x="127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703" y="216"/>
              <a:ext cx="74" cy="73"/>
            </a:xfrm>
            <a:custGeom>
              <a:avLst/>
              <a:gdLst>
                <a:gd name="T0" fmla="*/ 126 w 253"/>
                <a:gd name="T1" fmla="*/ 0 h 254"/>
                <a:gd name="T2" fmla="*/ 0 w 253"/>
                <a:gd name="T3" fmla="*/ 126 h 254"/>
                <a:gd name="T4" fmla="*/ 0 w 253"/>
                <a:gd name="T5" fmla="*/ 254 h 254"/>
                <a:gd name="T6" fmla="*/ 59 w 253"/>
                <a:gd name="T7" fmla="*/ 254 h 254"/>
                <a:gd name="T8" fmla="*/ 59 w 253"/>
                <a:gd name="T9" fmla="*/ 126 h 254"/>
                <a:gd name="T10" fmla="*/ 126 w 253"/>
                <a:gd name="T11" fmla="*/ 59 h 254"/>
                <a:gd name="T12" fmla="*/ 194 w 253"/>
                <a:gd name="T13" fmla="*/ 126 h 254"/>
                <a:gd name="T14" fmla="*/ 194 w 253"/>
                <a:gd name="T15" fmla="*/ 252 h 254"/>
                <a:gd name="T16" fmla="*/ 253 w 253"/>
                <a:gd name="T17" fmla="*/ 252 h 254"/>
                <a:gd name="T18" fmla="*/ 253 w 253"/>
                <a:gd name="T19" fmla="*/ 126 h 254"/>
                <a:gd name="T20" fmla="*/ 126 w 253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4">
                  <a:moveTo>
                    <a:pt x="126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9"/>
                    <a:pt x="126" y="59"/>
                  </a:cubicBezTo>
                  <a:cubicBezTo>
                    <a:pt x="164" y="59"/>
                    <a:pt x="194" y="89"/>
                    <a:pt x="194" y="126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7" y="212"/>
              <a:ext cx="66" cy="76"/>
            </a:xfrm>
            <a:custGeom>
              <a:avLst/>
              <a:gdLst>
                <a:gd name="T0" fmla="*/ 186 w 228"/>
                <a:gd name="T1" fmla="*/ 90 h 264"/>
                <a:gd name="T2" fmla="*/ 228 w 228"/>
                <a:gd name="T3" fmla="*/ 49 h 264"/>
                <a:gd name="T4" fmla="*/ 49 w 228"/>
                <a:gd name="T5" fmla="*/ 49 h 264"/>
                <a:gd name="T6" fmla="*/ 49 w 228"/>
                <a:gd name="T7" fmla="*/ 227 h 264"/>
                <a:gd name="T8" fmla="*/ 139 w 228"/>
                <a:gd name="T9" fmla="*/ 264 h 264"/>
                <a:gd name="T10" fmla="*/ 228 w 228"/>
                <a:gd name="T11" fmla="*/ 227 h 264"/>
                <a:gd name="T12" fmla="*/ 186 w 228"/>
                <a:gd name="T13" fmla="*/ 186 h 264"/>
                <a:gd name="T14" fmla="*/ 91 w 228"/>
                <a:gd name="T15" fmla="*/ 186 h 264"/>
                <a:gd name="T16" fmla="*/ 91 w 228"/>
                <a:gd name="T17" fmla="*/ 90 h 264"/>
                <a:gd name="T18" fmla="*/ 186 w 228"/>
                <a:gd name="T19" fmla="*/ 9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64">
                  <a:moveTo>
                    <a:pt x="186" y="90"/>
                  </a:moveTo>
                  <a:cubicBezTo>
                    <a:pt x="228" y="49"/>
                    <a:pt x="228" y="49"/>
                    <a:pt x="228" y="49"/>
                  </a:cubicBezTo>
                  <a:cubicBezTo>
                    <a:pt x="179" y="0"/>
                    <a:pt x="98" y="0"/>
                    <a:pt x="49" y="49"/>
                  </a:cubicBezTo>
                  <a:cubicBezTo>
                    <a:pt x="0" y="98"/>
                    <a:pt x="0" y="178"/>
                    <a:pt x="49" y="227"/>
                  </a:cubicBezTo>
                  <a:cubicBezTo>
                    <a:pt x="74" y="252"/>
                    <a:pt x="106" y="264"/>
                    <a:pt x="139" y="264"/>
                  </a:cubicBezTo>
                  <a:cubicBezTo>
                    <a:pt x="171" y="264"/>
                    <a:pt x="203" y="252"/>
                    <a:pt x="228" y="227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0" y="212"/>
                    <a:pt x="117" y="212"/>
                    <a:pt x="91" y="186"/>
                  </a:cubicBezTo>
                  <a:cubicBezTo>
                    <a:pt x="64" y="160"/>
                    <a:pt x="64" y="117"/>
                    <a:pt x="91" y="90"/>
                  </a:cubicBezTo>
                  <a:cubicBezTo>
                    <a:pt x="117" y="64"/>
                    <a:pt x="160" y="64"/>
                    <a:pt x="186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771" y="216"/>
              <a:ext cx="83" cy="73"/>
            </a:xfrm>
            <a:custGeom>
              <a:avLst/>
              <a:gdLst>
                <a:gd name="T0" fmla="*/ 63 w 83"/>
                <a:gd name="T1" fmla="*/ 0 h 73"/>
                <a:gd name="T2" fmla="*/ 42 w 83"/>
                <a:gd name="T3" fmla="*/ 40 h 73"/>
                <a:gd name="T4" fmla="*/ 20 w 83"/>
                <a:gd name="T5" fmla="*/ 0 h 73"/>
                <a:gd name="T6" fmla="*/ 0 w 83"/>
                <a:gd name="T7" fmla="*/ 0 h 73"/>
                <a:gd name="T8" fmla="*/ 42 w 83"/>
                <a:gd name="T9" fmla="*/ 73 h 73"/>
                <a:gd name="T10" fmla="*/ 83 w 83"/>
                <a:gd name="T11" fmla="*/ 0 h 73"/>
                <a:gd name="T12" fmla="*/ 63 w 83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3" y="0"/>
                  </a:moveTo>
                  <a:lnTo>
                    <a:pt x="42" y="4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42" y="73"/>
                  </a:lnTo>
                  <a:lnTo>
                    <a:pt x="8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4037" y="216"/>
              <a:ext cx="83" cy="73"/>
            </a:xfrm>
            <a:custGeom>
              <a:avLst/>
              <a:gdLst>
                <a:gd name="T0" fmla="*/ 64 w 83"/>
                <a:gd name="T1" fmla="*/ 0 h 73"/>
                <a:gd name="T2" fmla="*/ 42 w 83"/>
                <a:gd name="T3" fmla="*/ 40 h 73"/>
                <a:gd name="T4" fmla="*/ 20 w 83"/>
                <a:gd name="T5" fmla="*/ 0 h 73"/>
                <a:gd name="T6" fmla="*/ 0 w 83"/>
                <a:gd name="T7" fmla="*/ 0 h 73"/>
                <a:gd name="T8" fmla="*/ 42 w 83"/>
                <a:gd name="T9" fmla="*/ 73 h 73"/>
                <a:gd name="T10" fmla="*/ 83 w 83"/>
                <a:gd name="T11" fmla="*/ 0 h 73"/>
                <a:gd name="T12" fmla="*/ 64 w 83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4" y="0"/>
                  </a:moveTo>
                  <a:lnTo>
                    <a:pt x="42" y="4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42" y="73"/>
                  </a:lnTo>
                  <a:lnTo>
                    <a:pt x="8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065" y="216"/>
              <a:ext cx="28" cy="26"/>
            </a:xfrm>
            <a:custGeom>
              <a:avLst/>
              <a:gdLst>
                <a:gd name="T0" fmla="*/ 28 w 28"/>
                <a:gd name="T1" fmla="*/ 0 h 26"/>
                <a:gd name="T2" fmla="*/ 14 w 28"/>
                <a:gd name="T3" fmla="*/ 26 h 26"/>
                <a:gd name="T4" fmla="*/ 0 w 28"/>
                <a:gd name="T5" fmla="*/ 0 h 26"/>
                <a:gd name="T6" fmla="*/ 28 w 2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14" y="2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7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930" y="216"/>
              <a:ext cx="37" cy="73"/>
            </a:xfrm>
            <a:custGeom>
              <a:avLst/>
              <a:gdLst>
                <a:gd name="T0" fmla="*/ 0 w 126"/>
                <a:gd name="T1" fmla="*/ 126 h 254"/>
                <a:gd name="T2" fmla="*/ 0 w 126"/>
                <a:gd name="T3" fmla="*/ 254 h 254"/>
                <a:gd name="T4" fmla="*/ 59 w 126"/>
                <a:gd name="T5" fmla="*/ 254 h 254"/>
                <a:gd name="T6" fmla="*/ 59 w 126"/>
                <a:gd name="T7" fmla="*/ 126 h 254"/>
                <a:gd name="T8" fmla="*/ 126 w 126"/>
                <a:gd name="T9" fmla="*/ 58 h 254"/>
                <a:gd name="T10" fmla="*/ 126 w 126"/>
                <a:gd name="T11" fmla="*/ 0 h 254"/>
                <a:gd name="T12" fmla="*/ 0 w 126"/>
                <a:gd name="T13" fmla="*/ 1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4">
                  <a:moveTo>
                    <a:pt x="0" y="126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89"/>
                    <a:pt x="89" y="58"/>
                    <a:pt x="126" y="58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56" y="0"/>
                    <a:pt x="0" y="56"/>
                    <a:pt x="0" y="1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3848" y="216"/>
              <a:ext cx="74" cy="72"/>
            </a:xfrm>
            <a:custGeom>
              <a:avLst/>
              <a:gdLst>
                <a:gd name="T0" fmla="*/ 127 w 253"/>
                <a:gd name="T1" fmla="*/ 0 h 252"/>
                <a:gd name="T2" fmla="*/ 0 w 253"/>
                <a:gd name="T3" fmla="*/ 126 h 252"/>
                <a:gd name="T4" fmla="*/ 127 w 253"/>
                <a:gd name="T5" fmla="*/ 252 h 252"/>
                <a:gd name="T6" fmla="*/ 216 w 253"/>
                <a:gd name="T7" fmla="*/ 215 h 252"/>
                <a:gd name="T8" fmla="*/ 174 w 253"/>
                <a:gd name="T9" fmla="*/ 174 h 252"/>
                <a:gd name="T10" fmla="*/ 127 w 253"/>
                <a:gd name="T11" fmla="*/ 194 h 252"/>
                <a:gd name="T12" fmla="*/ 66 w 253"/>
                <a:gd name="T13" fmla="*/ 155 h 252"/>
                <a:gd name="T14" fmla="*/ 253 w 253"/>
                <a:gd name="T15" fmla="*/ 155 h 252"/>
                <a:gd name="T16" fmla="*/ 253 w 253"/>
                <a:gd name="T17" fmla="*/ 126 h 252"/>
                <a:gd name="T18" fmla="*/ 127 w 253"/>
                <a:gd name="T19" fmla="*/ 0 h 252"/>
                <a:gd name="T20" fmla="*/ 66 w 253"/>
                <a:gd name="T21" fmla="*/ 97 h 252"/>
                <a:gd name="T22" fmla="*/ 127 w 253"/>
                <a:gd name="T23" fmla="*/ 59 h 252"/>
                <a:gd name="T24" fmla="*/ 187 w 253"/>
                <a:gd name="T25" fmla="*/ 97 h 252"/>
                <a:gd name="T26" fmla="*/ 66 w 253"/>
                <a:gd name="T27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52">
                  <a:moveTo>
                    <a:pt x="127" y="0"/>
                  </a:move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7" y="252"/>
                  </a:cubicBezTo>
                  <a:cubicBezTo>
                    <a:pt x="160" y="252"/>
                    <a:pt x="192" y="239"/>
                    <a:pt x="216" y="215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62" y="187"/>
                    <a:pt x="145" y="194"/>
                    <a:pt x="127" y="194"/>
                  </a:cubicBezTo>
                  <a:cubicBezTo>
                    <a:pt x="100" y="194"/>
                    <a:pt x="77" y="178"/>
                    <a:pt x="66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56"/>
                    <a:pt x="196" y="0"/>
                    <a:pt x="127" y="0"/>
                  </a:cubicBezTo>
                  <a:moveTo>
                    <a:pt x="66" y="97"/>
                  </a:moveTo>
                  <a:cubicBezTo>
                    <a:pt x="77" y="74"/>
                    <a:pt x="100" y="59"/>
                    <a:pt x="127" y="59"/>
                  </a:cubicBezTo>
                  <a:cubicBezTo>
                    <a:pt x="153" y="59"/>
                    <a:pt x="177" y="74"/>
                    <a:pt x="187" y="97"/>
                  </a:cubicBezTo>
                  <a:lnTo>
                    <a:pt x="66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973" y="188"/>
              <a:ext cx="37" cy="100"/>
            </a:xfrm>
            <a:custGeom>
              <a:avLst/>
              <a:gdLst>
                <a:gd name="T0" fmla="*/ 59 w 126"/>
                <a:gd name="T1" fmla="*/ 222 h 348"/>
                <a:gd name="T2" fmla="*/ 59 w 126"/>
                <a:gd name="T3" fmla="*/ 159 h 348"/>
                <a:gd name="T4" fmla="*/ 107 w 126"/>
                <a:gd name="T5" fmla="*/ 159 h 348"/>
                <a:gd name="T6" fmla="*/ 107 w 126"/>
                <a:gd name="T7" fmla="*/ 99 h 348"/>
                <a:gd name="T8" fmla="*/ 59 w 126"/>
                <a:gd name="T9" fmla="*/ 99 h 348"/>
                <a:gd name="T10" fmla="*/ 59 w 126"/>
                <a:gd name="T11" fmla="*/ 0 h 348"/>
                <a:gd name="T12" fmla="*/ 0 w 126"/>
                <a:gd name="T13" fmla="*/ 0 h 348"/>
                <a:gd name="T14" fmla="*/ 0 w 126"/>
                <a:gd name="T15" fmla="*/ 222 h 348"/>
                <a:gd name="T16" fmla="*/ 126 w 126"/>
                <a:gd name="T17" fmla="*/ 348 h 348"/>
                <a:gd name="T18" fmla="*/ 126 w 126"/>
                <a:gd name="T19" fmla="*/ 290 h 348"/>
                <a:gd name="T20" fmla="*/ 59 w 126"/>
                <a:gd name="T21" fmla="*/ 22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48">
                  <a:moveTo>
                    <a:pt x="59" y="222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92"/>
                    <a:pt x="57" y="348"/>
                    <a:pt x="126" y="348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89" y="290"/>
                    <a:pt x="59" y="259"/>
                    <a:pt x="59" y="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 userDrawn="1"/>
          </p:nvSpPr>
          <p:spPr bwMode="auto">
            <a:xfrm>
              <a:off x="4015" y="188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4100" y="279"/>
              <a:ext cx="8" cy="10"/>
            </a:xfrm>
            <a:custGeom>
              <a:avLst/>
              <a:gdLst>
                <a:gd name="T0" fmla="*/ 4 w 28"/>
                <a:gd name="T1" fmla="*/ 25 h 35"/>
                <a:gd name="T2" fmla="*/ 9 w 28"/>
                <a:gd name="T3" fmla="*/ 28 h 35"/>
                <a:gd name="T4" fmla="*/ 15 w 28"/>
                <a:gd name="T5" fmla="*/ 29 h 35"/>
                <a:gd name="T6" fmla="*/ 19 w 28"/>
                <a:gd name="T7" fmla="*/ 28 h 35"/>
                <a:gd name="T8" fmla="*/ 21 w 28"/>
                <a:gd name="T9" fmla="*/ 25 h 35"/>
                <a:gd name="T10" fmla="*/ 20 w 28"/>
                <a:gd name="T11" fmla="*/ 22 h 35"/>
                <a:gd name="T12" fmla="*/ 18 w 28"/>
                <a:gd name="T13" fmla="*/ 21 h 35"/>
                <a:gd name="T14" fmla="*/ 14 w 28"/>
                <a:gd name="T15" fmla="*/ 19 h 35"/>
                <a:gd name="T16" fmla="*/ 7 w 28"/>
                <a:gd name="T17" fmla="*/ 18 h 35"/>
                <a:gd name="T18" fmla="*/ 3 w 28"/>
                <a:gd name="T19" fmla="*/ 15 h 35"/>
                <a:gd name="T20" fmla="*/ 1 w 28"/>
                <a:gd name="T21" fmla="*/ 10 h 35"/>
                <a:gd name="T22" fmla="*/ 3 w 28"/>
                <a:gd name="T23" fmla="*/ 5 h 35"/>
                <a:gd name="T24" fmla="*/ 7 w 28"/>
                <a:gd name="T25" fmla="*/ 1 h 35"/>
                <a:gd name="T26" fmla="*/ 14 w 28"/>
                <a:gd name="T27" fmla="*/ 0 h 35"/>
                <a:gd name="T28" fmla="*/ 27 w 28"/>
                <a:gd name="T29" fmla="*/ 4 h 35"/>
                <a:gd name="T30" fmla="*/ 23 w 28"/>
                <a:gd name="T31" fmla="*/ 9 h 35"/>
                <a:gd name="T32" fmla="*/ 19 w 28"/>
                <a:gd name="T33" fmla="*/ 7 h 35"/>
                <a:gd name="T34" fmla="*/ 13 w 28"/>
                <a:gd name="T35" fmla="*/ 6 h 35"/>
                <a:gd name="T36" fmla="*/ 10 w 28"/>
                <a:gd name="T37" fmla="*/ 7 h 35"/>
                <a:gd name="T38" fmla="*/ 8 w 28"/>
                <a:gd name="T39" fmla="*/ 9 h 35"/>
                <a:gd name="T40" fmla="*/ 10 w 28"/>
                <a:gd name="T41" fmla="*/ 12 h 35"/>
                <a:gd name="T42" fmla="*/ 15 w 28"/>
                <a:gd name="T43" fmla="*/ 14 h 35"/>
                <a:gd name="T44" fmla="*/ 22 w 28"/>
                <a:gd name="T45" fmla="*/ 15 h 35"/>
                <a:gd name="T46" fmla="*/ 26 w 28"/>
                <a:gd name="T47" fmla="*/ 19 h 35"/>
                <a:gd name="T48" fmla="*/ 28 w 28"/>
                <a:gd name="T49" fmla="*/ 24 h 35"/>
                <a:gd name="T50" fmla="*/ 25 w 28"/>
                <a:gd name="T51" fmla="*/ 32 h 35"/>
                <a:gd name="T52" fmla="*/ 14 w 28"/>
                <a:gd name="T53" fmla="*/ 35 h 35"/>
                <a:gd name="T54" fmla="*/ 6 w 28"/>
                <a:gd name="T55" fmla="*/ 34 h 35"/>
                <a:gd name="T56" fmla="*/ 0 w 28"/>
                <a:gd name="T57" fmla="*/ 30 h 35"/>
                <a:gd name="T58" fmla="*/ 4 w 28"/>
                <a:gd name="T5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5">
                  <a:moveTo>
                    <a:pt x="4" y="25"/>
                  </a:moveTo>
                  <a:cubicBezTo>
                    <a:pt x="5" y="26"/>
                    <a:pt x="7" y="27"/>
                    <a:pt x="9" y="28"/>
                  </a:cubicBezTo>
                  <a:cubicBezTo>
                    <a:pt x="10" y="29"/>
                    <a:pt x="13" y="29"/>
                    <a:pt x="15" y="29"/>
                  </a:cubicBezTo>
                  <a:cubicBezTo>
                    <a:pt x="17" y="29"/>
                    <a:pt x="18" y="29"/>
                    <a:pt x="19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7" y="20"/>
                    <a:pt x="15" y="20"/>
                    <a:pt x="14" y="19"/>
                  </a:cubicBezTo>
                  <a:cubicBezTo>
                    <a:pt x="11" y="19"/>
                    <a:pt x="9" y="18"/>
                    <a:pt x="7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0" y="7"/>
                    <a:pt x="19" y="7"/>
                  </a:cubicBezTo>
                  <a:cubicBezTo>
                    <a:pt x="17" y="6"/>
                    <a:pt x="15" y="6"/>
                    <a:pt x="13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7"/>
                    <a:pt x="8" y="8"/>
                    <a:pt x="8" y="9"/>
                  </a:cubicBezTo>
                  <a:cubicBezTo>
                    <a:pt x="8" y="10"/>
                    <a:pt x="9" y="11"/>
                    <a:pt x="10" y="12"/>
                  </a:cubicBezTo>
                  <a:cubicBezTo>
                    <a:pt x="11" y="12"/>
                    <a:pt x="13" y="13"/>
                    <a:pt x="15" y="14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4" y="16"/>
                    <a:pt x="25" y="17"/>
                    <a:pt x="26" y="19"/>
                  </a:cubicBezTo>
                  <a:cubicBezTo>
                    <a:pt x="27" y="20"/>
                    <a:pt x="28" y="22"/>
                    <a:pt x="28" y="24"/>
                  </a:cubicBezTo>
                  <a:cubicBezTo>
                    <a:pt x="28" y="28"/>
                    <a:pt x="27" y="30"/>
                    <a:pt x="25" y="32"/>
                  </a:cubicBezTo>
                  <a:cubicBezTo>
                    <a:pt x="22" y="34"/>
                    <a:pt x="19" y="35"/>
                    <a:pt x="14" y="35"/>
                  </a:cubicBezTo>
                  <a:cubicBezTo>
                    <a:pt x="11" y="35"/>
                    <a:pt x="8" y="35"/>
                    <a:pt x="6" y="34"/>
                  </a:cubicBezTo>
                  <a:cubicBezTo>
                    <a:pt x="4" y="33"/>
                    <a:pt x="2" y="32"/>
                    <a:pt x="0" y="30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4109" y="279"/>
              <a:ext cx="11" cy="10"/>
            </a:xfrm>
            <a:custGeom>
              <a:avLst/>
              <a:gdLst>
                <a:gd name="T0" fmla="*/ 9 w 11"/>
                <a:gd name="T1" fmla="*/ 3 h 10"/>
                <a:gd name="T2" fmla="*/ 6 w 11"/>
                <a:gd name="T3" fmla="*/ 10 h 10"/>
                <a:gd name="T4" fmla="*/ 5 w 11"/>
                <a:gd name="T5" fmla="*/ 10 h 10"/>
                <a:gd name="T6" fmla="*/ 2 w 11"/>
                <a:gd name="T7" fmla="*/ 3 h 10"/>
                <a:gd name="T8" fmla="*/ 2 w 11"/>
                <a:gd name="T9" fmla="*/ 10 h 10"/>
                <a:gd name="T10" fmla="*/ 0 w 11"/>
                <a:gd name="T11" fmla="*/ 10 h 10"/>
                <a:gd name="T12" fmla="*/ 0 w 11"/>
                <a:gd name="T13" fmla="*/ 0 h 10"/>
                <a:gd name="T14" fmla="*/ 3 w 11"/>
                <a:gd name="T15" fmla="*/ 0 h 10"/>
                <a:gd name="T16" fmla="*/ 6 w 11"/>
                <a:gd name="T17" fmla="*/ 6 h 10"/>
                <a:gd name="T18" fmla="*/ 8 w 11"/>
                <a:gd name="T19" fmla="*/ 0 h 10"/>
                <a:gd name="T20" fmla="*/ 11 w 11"/>
                <a:gd name="T21" fmla="*/ 0 h 10"/>
                <a:gd name="T22" fmla="*/ 11 w 11"/>
                <a:gd name="T23" fmla="*/ 10 h 10"/>
                <a:gd name="T24" fmla="*/ 9 w 11"/>
                <a:gd name="T25" fmla="*/ 10 h 10"/>
                <a:gd name="T26" fmla="*/ 9 w 11"/>
                <a:gd name="T2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9" y="3"/>
                  </a:moveTo>
                  <a:lnTo>
                    <a:pt x="6" y="10"/>
                  </a:lnTo>
                  <a:lnTo>
                    <a:pt x="5" y="10"/>
                  </a:lnTo>
                  <a:lnTo>
                    <a:pt x="2" y="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6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4016" y="216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0 w 17"/>
                <a:gd name="T3" fmla="*/ 0 h 72"/>
                <a:gd name="T4" fmla="*/ 0 w 17"/>
                <a:gd name="T5" fmla="*/ 72 h 72"/>
                <a:gd name="T6" fmla="*/ 17 w 17"/>
                <a:gd name="T7" fmla="*/ 72 h 72"/>
                <a:gd name="T8" fmla="*/ 17 w 17"/>
                <a:gd name="T9" fmla="*/ 0 h 72"/>
                <a:gd name="T10" fmla="*/ 0 w 1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0" y="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62" r:id="rId3"/>
    <p:sldLayoutId id="2147483691" r:id="rId4"/>
    <p:sldLayoutId id="2147483692" r:id="rId5"/>
    <p:sldLayoutId id="2147483693" r:id="rId6"/>
    <p:sldLayoutId id="2147483684" r:id="rId7"/>
    <p:sldLayoutId id="2147483686" r:id="rId8"/>
    <p:sldLayoutId id="2147483689" r:id="rId9"/>
    <p:sldLayoutId id="2147483690" r:id="rId10"/>
    <p:sldLayoutId id="2147483666" r:id="rId11"/>
    <p:sldLayoutId id="2147483674" r:id="rId12"/>
    <p:sldLayoutId id="2147483668" r:id="rId13"/>
    <p:sldLayoutId id="2147483685" r:id="rId14"/>
    <p:sldLayoutId id="2147483687" r:id="rId15"/>
    <p:sldLayoutId id="2147483694" r:id="rId16"/>
    <p:sldLayoutId id="2147483677" r:id="rId17"/>
    <p:sldLayoutId id="2147483663" r:id="rId18"/>
    <p:sldLayoutId id="2147483675" r:id="rId19"/>
    <p:sldLayoutId id="2147483678" r:id="rId20"/>
    <p:sldLayoutId id="2147483680" r:id="rId21"/>
    <p:sldLayoutId id="2147483681" r:id="rId22"/>
    <p:sldLayoutId id="2147483682" r:id="rId23"/>
    <p:sldLayoutId id="2147483683" r:id="rId24"/>
    <p:sldLayoutId id="2147483667" r:id="rId25"/>
    <p:sldLayoutId id="2147483673" r:id="rId26"/>
    <p:sldLayoutId id="2147483669" r:id="rId27"/>
    <p:sldLayoutId id="2147483670" r:id="rId28"/>
    <p:sldLayoutId id="2147483671" r:id="rId29"/>
    <p:sldLayoutId id="2147483665" r:id="rId30"/>
    <p:sldLayoutId id="2147483672" r:id="rId31"/>
  </p:sldLayoutIdLst>
  <p:transition spd="med"/>
  <p:txStyles>
    <p:titleStyle>
      <a:lvl1pPr marL="0" marR="0" indent="0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97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94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91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89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86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83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080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377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72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917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61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406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50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895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39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384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28" marR="0" indent="-308672" algn="l" defTabSz="292093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97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94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91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89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86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83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080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377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5CCB62-3442-2D4B-9F3E-343C19DE6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7977453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58125" y="2273700"/>
            <a:ext cx="10475751" cy="3816429"/>
          </a:xfrm>
        </p:spPr>
        <p:txBody>
          <a:bodyPr/>
          <a:lstStyle/>
          <a:p>
            <a:r>
              <a:rPr lang="en-US" sz="1800" b="1" dirty="0"/>
              <a:t>The VI tag helps build a more complete picture of your B2B website audience, enabling you to: </a:t>
            </a:r>
          </a:p>
          <a:p>
            <a:pPr lvl="1"/>
            <a:r>
              <a:rPr lang="en-US" sz="1800" dirty="0"/>
              <a:t>Optimize website content by identifying which pages/products your target users are focusing on</a:t>
            </a:r>
          </a:p>
          <a:p>
            <a:pPr lvl="1"/>
            <a:r>
              <a:rPr lang="en-US" sz="1800" dirty="0"/>
              <a:t>Identify new target accounts for your sales team to engage</a:t>
            </a:r>
          </a:p>
          <a:p>
            <a:pPr lvl="1"/>
            <a:r>
              <a:rPr lang="en-US" sz="1800" dirty="0"/>
              <a:t>Improve digital media campaigns by using the intent data to inform messaging and targeting</a:t>
            </a:r>
          </a:p>
          <a:p>
            <a:pPr lvl="1"/>
            <a:r>
              <a:rPr lang="en-US" sz="1800" dirty="0"/>
              <a:t>Understand &amp; more accurately measure the impact of your account-based efforts</a:t>
            </a:r>
          </a:p>
          <a:p>
            <a:pPr lvl="1"/>
            <a:r>
              <a:rPr lang="en-US" sz="1800" dirty="0"/>
              <a:t>Enrich your reporting using </a:t>
            </a:r>
            <a:r>
              <a:rPr lang="en-US" sz="1800" dirty="0" err="1"/>
              <a:t>Bombora</a:t>
            </a:r>
            <a:r>
              <a:rPr lang="en-US" sz="1800" dirty="0"/>
              <a:t>-sourced data, including</a:t>
            </a:r>
          </a:p>
          <a:p>
            <a:pPr lvl="2"/>
            <a:r>
              <a:rPr lang="en-US" sz="1800" dirty="0"/>
              <a:t>Intent: topics &amp; predictive categories</a:t>
            </a:r>
          </a:p>
          <a:p>
            <a:pPr lvl="2"/>
            <a:r>
              <a:rPr lang="en-US" sz="1800" dirty="0"/>
              <a:t>Firmographic: domain ,company size, revenue, industry</a:t>
            </a:r>
          </a:p>
          <a:p>
            <a:pPr lvl="2"/>
            <a:r>
              <a:rPr lang="en-US" sz="1800" dirty="0"/>
              <a:t>Demographic: job seniority, functional area, professional group, education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Bombora</a:t>
            </a:r>
            <a:r>
              <a:rPr lang="en-US" dirty="0"/>
              <a:t> Visitor Insights Tag Uses</a:t>
            </a:r>
          </a:p>
        </p:txBody>
      </p:sp>
    </p:spTree>
    <p:extLst>
      <p:ext uri="{BB962C8B-B14F-4D97-AF65-F5344CB8AC3E}">
        <p14:creationId xmlns:p14="http://schemas.microsoft.com/office/powerpoint/2010/main" val="2866361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7775858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58125" y="2030632"/>
            <a:ext cx="10475751" cy="4124206"/>
          </a:xfrm>
        </p:spPr>
        <p:txBody>
          <a:bodyPr/>
          <a:lstStyle/>
          <a:p>
            <a:r>
              <a:rPr lang="en-US" sz="1600" b="1" dirty="0"/>
              <a:t>Organic growth process</a:t>
            </a:r>
          </a:p>
          <a:p>
            <a:pPr lvl="1"/>
            <a:r>
              <a:rPr lang="en-US" sz="1600" dirty="0"/>
              <a:t>Create a posting cadence for the company LinkedIn page, aiming for 3-5 posts a week using a mix of: company updates, press clippings, white papers, blog posts</a:t>
            </a:r>
          </a:p>
          <a:p>
            <a:pPr lvl="2"/>
            <a:r>
              <a:rPr lang="en-US" sz="1600" dirty="0"/>
              <a:t>This enables you to identify your business as an industry leader using relevant, timely content to capture new followers to the page</a:t>
            </a:r>
          </a:p>
          <a:p>
            <a:pPr lvl="2"/>
            <a:r>
              <a:rPr lang="en-US" sz="1600" dirty="0"/>
              <a:t>Request C-suite </a:t>
            </a:r>
            <a:r>
              <a:rPr lang="en-US" sz="1600" dirty="0" err="1"/>
              <a:t>reshare</a:t>
            </a:r>
            <a:r>
              <a:rPr lang="en-US" sz="1600" dirty="0"/>
              <a:t> at least 1 post/week</a:t>
            </a:r>
          </a:p>
          <a:p>
            <a:pPr lvl="1"/>
            <a:r>
              <a:rPr lang="en-US" sz="1600" dirty="0"/>
              <a:t>Company content should be shared on the CEO page but should not be utilized as a main avenue to grow the business account</a:t>
            </a:r>
          </a:p>
          <a:p>
            <a:pPr lvl="2"/>
            <a:r>
              <a:rPr lang="en-US" sz="1600" dirty="0"/>
              <a:t>This is a personal page used for his own LinkedIn clout, not the business</a:t>
            </a:r>
          </a:p>
          <a:p>
            <a:pPr lvl="2"/>
            <a:r>
              <a:rPr lang="en-US" sz="1600" dirty="0"/>
              <a:t>CEO strategies are contrary to the goal of transitioning a single person away from the face of </a:t>
            </a:r>
            <a:r>
              <a:rPr lang="en-US" sz="1600" dirty="0" err="1"/>
              <a:t>Medrobotics</a:t>
            </a:r>
            <a:endParaRPr lang="en-US" sz="1600" dirty="0"/>
          </a:p>
          <a:p>
            <a:pPr lvl="1"/>
            <a:r>
              <a:rPr lang="en-US" sz="1600" dirty="0"/>
              <a:t>Create and run a member group related to medical robotics to create additional industry connections and lead opportunities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LinkedIn Page Growth</a:t>
            </a:r>
          </a:p>
        </p:txBody>
      </p:sp>
    </p:spTree>
    <p:extLst>
      <p:ext uri="{BB962C8B-B14F-4D97-AF65-F5344CB8AC3E}">
        <p14:creationId xmlns:p14="http://schemas.microsoft.com/office/powerpoint/2010/main" val="8793866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58125" y="1926459"/>
            <a:ext cx="10475751" cy="4093428"/>
          </a:xfrm>
        </p:spPr>
        <p:txBody>
          <a:bodyPr/>
          <a:lstStyle/>
          <a:p>
            <a:r>
              <a:rPr lang="en-US" sz="1800" b="1" dirty="0"/>
              <a:t>Support larger business goals beyond page followers growth using paid strategies such as: </a:t>
            </a:r>
          </a:p>
          <a:p>
            <a:pPr lvl="1"/>
            <a:r>
              <a:rPr lang="en-US" sz="1800" dirty="0"/>
              <a:t>Build lead capture campaigns that drive users to landing pages or Lead Gen Forms with gated assets, webinars, videos</a:t>
            </a:r>
          </a:p>
          <a:p>
            <a:pPr lvl="2"/>
            <a:r>
              <a:rPr lang="en-US" sz="1800" dirty="0"/>
              <a:t>Utilize LinkedIn Matched Audiences to target company lists or email lists for lead acquisition</a:t>
            </a:r>
          </a:p>
          <a:p>
            <a:pPr lvl="2"/>
            <a:r>
              <a:rPr lang="en-US" sz="1800" dirty="0"/>
              <a:t>Utilize LinkedIn attribute options:</a:t>
            </a:r>
          </a:p>
          <a:p>
            <a:pPr lvl="3"/>
            <a:r>
              <a:rPr lang="en-US" sz="1800" dirty="0"/>
              <a:t>Interest: member groups, interests</a:t>
            </a:r>
          </a:p>
          <a:p>
            <a:pPr lvl="3"/>
            <a:r>
              <a:rPr lang="en-US" sz="1800" dirty="0"/>
              <a:t>Firmographic: company name, company size, industry</a:t>
            </a:r>
          </a:p>
          <a:p>
            <a:pPr lvl="3"/>
            <a:r>
              <a:rPr lang="en-US" sz="1800" dirty="0"/>
              <a:t>Demographic: job experience, functional area, education</a:t>
            </a:r>
          </a:p>
          <a:p>
            <a:pPr lvl="1"/>
            <a:r>
              <a:rPr lang="en-US" sz="1800" dirty="0"/>
              <a:t>Run </a:t>
            </a:r>
            <a:r>
              <a:rPr lang="en-US" sz="1800" dirty="0" err="1"/>
              <a:t>InMail</a:t>
            </a:r>
            <a:r>
              <a:rPr lang="en-US" sz="1800" dirty="0"/>
              <a:t> campaigns to target individuals directly</a:t>
            </a:r>
          </a:p>
          <a:p>
            <a:pPr lvl="1"/>
            <a:r>
              <a:rPr lang="en-US" sz="1800" dirty="0"/>
              <a:t>Run remarketing campaigns for inactive leads or upselling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LinkedIn Lead Acquisition</a:t>
            </a:r>
          </a:p>
        </p:txBody>
      </p:sp>
    </p:spTree>
    <p:extLst>
      <p:ext uri="{BB962C8B-B14F-4D97-AF65-F5344CB8AC3E}">
        <p14:creationId xmlns:p14="http://schemas.microsoft.com/office/powerpoint/2010/main" val="382611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2541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61124" y="1756930"/>
            <a:ext cx="4384353" cy="2375333"/>
          </a:xfrm>
        </p:spPr>
        <p:txBody>
          <a:bodyPr/>
          <a:lstStyle/>
          <a:p>
            <a:r>
              <a:rPr lang="en-US" dirty="0"/>
              <a:t>Tracking </a:t>
            </a:r>
          </a:p>
          <a:p>
            <a:r>
              <a:rPr lang="en-US" dirty="0" err="1"/>
              <a:t>Bombora</a:t>
            </a:r>
            <a:r>
              <a:rPr lang="en-US" dirty="0"/>
              <a:t> + Google Analytics</a:t>
            </a:r>
          </a:p>
          <a:p>
            <a:r>
              <a:rPr lang="en-US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10436802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Review</a:t>
            </a:r>
          </a:p>
        </p:txBody>
      </p:sp>
    </p:spTree>
    <p:extLst>
      <p:ext uri="{BB962C8B-B14F-4D97-AF65-F5344CB8AC3E}">
        <p14:creationId xmlns:p14="http://schemas.microsoft.com/office/powerpoint/2010/main" val="19799632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59061" y="2435745"/>
            <a:ext cx="10475751" cy="2862322"/>
          </a:xfrm>
        </p:spPr>
        <p:txBody>
          <a:bodyPr/>
          <a:lstStyle/>
          <a:p>
            <a:r>
              <a:rPr lang="en-US" b="1" dirty="0"/>
              <a:t>Google Analytics script is hardcoded on website.</a:t>
            </a:r>
          </a:p>
          <a:p>
            <a:pPr lvl="1"/>
            <a:r>
              <a:rPr lang="en-US" dirty="0"/>
              <a:t>Traffic looks to be recording properly; no red flags observed. </a:t>
            </a:r>
          </a:p>
          <a:p>
            <a:pPr lvl="1"/>
            <a:r>
              <a:rPr lang="en-US" dirty="0"/>
              <a:t>GA script is altered (GDPR? Triggers when opt-out cookie is not present.)</a:t>
            </a:r>
          </a:p>
          <a:p>
            <a:r>
              <a:rPr lang="en-US" b="1" dirty="0"/>
              <a:t>No Google Tag Manager (GTM) container being used.</a:t>
            </a:r>
          </a:p>
          <a:p>
            <a:pPr lvl="1"/>
            <a:r>
              <a:rPr lang="en-US" dirty="0"/>
              <a:t>It is recommended that Google Analytics and other relevant tags are migrated into GTM for easier tag management. This reduces the need for developer involvement to implement tags.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392700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No goal tracking is enabled in GA.</a:t>
            </a:r>
          </a:p>
          <a:p>
            <a:pPr lvl="1"/>
            <a:r>
              <a:rPr lang="en-US" dirty="0"/>
              <a:t>This can be leveraged to track gated form submissions, such as ‘Contact Us’ requests.</a:t>
            </a:r>
          </a:p>
          <a:p>
            <a:r>
              <a:rPr lang="en-US" b="1" dirty="0"/>
              <a:t>Event tracking is being used to track ungated PDF downloads.</a:t>
            </a:r>
          </a:p>
          <a:p>
            <a:pPr lvl="1"/>
            <a:r>
              <a:rPr lang="en-US" dirty="0"/>
              <a:t>Triggering properly.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Google Analytics Event/Goal Tracking</a:t>
            </a:r>
          </a:p>
        </p:txBody>
      </p:sp>
    </p:spTree>
    <p:extLst>
      <p:ext uri="{BB962C8B-B14F-4D97-AF65-F5344CB8AC3E}">
        <p14:creationId xmlns:p14="http://schemas.microsoft.com/office/powerpoint/2010/main" val="1102405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Bombora</a:t>
            </a:r>
            <a:r>
              <a:rPr lang="en-US" dirty="0"/>
              <a:t> + 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7092769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58125" y="2149019"/>
            <a:ext cx="10475751" cy="3631763"/>
          </a:xfrm>
        </p:spPr>
        <p:txBody>
          <a:bodyPr/>
          <a:lstStyle/>
          <a:p>
            <a:r>
              <a:rPr lang="en-US" sz="1800" b="1" dirty="0"/>
              <a:t>The VI tag monitors traffic on every page of your website</a:t>
            </a:r>
          </a:p>
          <a:p>
            <a:pPr lvl="1"/>
            <a:r>
              <a:rPr lang="en-US" sz="1800" dirty="0" err="1"/>
              <a:t>Bombora</a:t>
            </a:r>
            <a:r>
              <a:rPr lang="en-US" sz="1800" dirty="0"/>
              <a:t> can identify web traffic and provide demographic, firmographic and intent data attributes</a:t>
            </a:r>
          </a:p>
          <a:p>
            <a:pPr lvl="1"/>
            <a:r>
              <a:rPr lang="en-US" sz="1800" dirty="0"/>
              <a:t>This enables you to identify businesses engaging on your site, capture warm leads for your sales team even without a form fill, and accurately measure campaign performance from an account-based view</a:t>
            </a:r>
          </a:p>
          <a:p>
            <a:r>
              <a:rPr lang="en-US" sz="1800" b="1" dirty="0"/>
              <a:t>Integration with Google Analytics</a:t>
            </a:r>
          </a:p>
          <a:p>
            <a:pPr lvl="1"/>
            <a:r>
              <a:rPr lang="en-US" sz="1800" dirty="0"/>
              <a:t>Once the VI tag is placed, you can setup GA to receive information from the tag either manually via updating the GA code or through Google Tag Manager</a:t>
            </a:r>
          </a:p>
          <a:p>
            <a:pPr lvl="1"/>
            <a:r>
              <a:rPr lang="en-US" sz="1800" dirty="0"/>
              <a:t>Custom views &amp; reports can then be created in GA, such as KPIs by demographics, AdWords keyword performance by job function, etc.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Bombora</a:t>
            </a:r>
            <a:r>
              <a:rPr lang="en-US" dirty="0"/>
              <a:t> Visitor Insight Tag</a:t>
            </a:r>
          </a:p>
        </p:txBody>
      </p:sp>
    </p:spTree>
    <p:extLst>
      <p:ext uri="{BB962C8B-B14F-4D97-AF65-F5344CB8AC3E}">
        <p14:creationId xmlns:p14="http://schemas.microsoft.com/office/powerpoint/2010/main" val="7561202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58125" y="2033932"/>
            <a:ext cx="10475751" cy="4001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 view: Analyst report downloads by job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Bombora</a:t>
            </a:r>
            <a:r>
              <a:rPr lang="en-US" dirty="0"/>
              <a:t> / GA Screenshots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B871C-DD79-724A-812E-74FD2387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66" y="2541892"/>
            <a:ext cx="7082869" cy="343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86199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58125" y="2033932"/>
            <a:ext cx="10475751" cy="4001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 view: Organic visitors by company domain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Bombora</a:t>
            </a:r>
            <a:r>
              <a:rPr lang="en-US" dirty="0"/>
              <a:t> / GA Screenshots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923EC-D156-9B4A-9877-8D4C28BA8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21" y="2532913"/>
            <a:ext cx="7283335" cy="345119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97696904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Convertiv 2017">
  <a:themeElements>
    <a:clrScheme name="Convertiv">
      <a:dk1>
        <a:srgbClr val="000000"/>
      </a:dk1>
      <a:lt1>
        <a:srgbClr val="FFFFFF"/>
      </a:lt1>
      <a:dk2>
        <a:srgbClr val="4C4C4C"/>
      </a:dk2>
      <a:lt2>
        <a:srgbClr val="D9D9D6"/>
      </a:lt2>
      <a:accent1>
        <a:srgbClr val="807F83"/>
      </a:accent1>
      <a:accent2>
        <a:srgbClr val="D7C62C"/>
      </a:accent2>
      <a:accent3>
        <a:srgbClr val="77BED2"/>
      </a:accent3>
      <a:accent4>
        <a:srgbClr val="F2583E"/>
      </a:accent4>
      <a:accent5>
        <a:srgbClr val="4C4C4C"/>
      </a:accent5>
      <a:accent6>
        <a:srgbClr val="D7C62C"/>
      </a:accent6>
      <a:hlink>
        <a:srgbClr val="807F83"/>
      </a:hlink>
      <a:folHlink>
        <a:srgbClr val="77BED2"/>
      </a:folHlink>
    </a:clrScheme>
    <a:fontScheme name="Convertiv 2017">
      <a:majorFont>
        <a:latin typeface="Butler"/>
        <a:ea typeface="Helvetica Light"/>
        <a:cs typeface="Helvetica Light"/>
      </a:majorFont>
      <a:minorFont>
        <a:latin typeface="Proxima Nova Rg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C4C4D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no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 w="34925">
          <a:solidFill>
            <a:srgbClr val="D7C73E"/>
          </a:solidFill>
          <a:miter lim="400000"/>
        </a:ln>
      </a:spPr>
      <a:bodyPr/>
      <a:lstStyle/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i="0" u="none" strike="noStrike" cap="none" spc="0" normalizeH="0" baseline="0" dirty="0" smtClean="0">
            <a:ln>
              <a:noFill/>
            </a:ln>
            <a:solidFill>
              <a:schemeClr val="tx2"/>
            </a:solidFill>
            <a:effectLst/>
            <a:uFillTx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19 | Convertiv | PPT Template | Simple Version (no photos)" id="{270C1A2C-4E8B-0B47-882C-3AF2E7D8BBDD}" vid="{051BD855-E870-F54B-8E90-1BC44AC5D6E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| Convertiv | PPT Template | Simple Version (no photos) V2</Template>
  <TotalTime>1051</TotalTime>
  <Words>637</Words>
  <Application>Microsoft Macintosh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Apple SD Gothic Neo Thin</vt:lpstr>
      <vt:lpstr>Butler</vt:lpstr>
      <vt:lpstr>Calibri</vt:lpstr>
      <vt:lpstr>Helvetica</vt:lpstr>
      <vt:lpstr>Helvetica Light</vt:lpstr>
      <vt:lpstr>Helvetica Neue</vt:lpstr>
      <vt:lpstr>Proxima Nova Rg</vt:lpstr>
      <vt:lpstr>Convertiv 2017</vt:lpstr>
      <vt:lpstr>Presentation Title Here</vt:lpstr>
      <vt:lpstr>PowerPoint Presentation</vt:lpstr>
      <vt:lpstr>Tracking Review</vt:lpstr>
      <vt:lpstr>PowerPoint Presentation</vt:lpstr>
      <vt:lpstr>PowerPoint Presentation</vt:lpstr>
      <vt:lpstr>Bombora + Google Analytics</vt:lpstr>
      <vt:lpstr>PowerPoint Presentation</vt:lpstr>
      <vt:lpstr>PowerPoint Presentation</vt:lpstr>
      <vt:lpstr>PowerPoint Presentation</vt:lpstr>
      <vt:lpstr>PowerPoint Presentation</vt:lpstr>
      <vt:lpstr>LinkedIn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Review</dc:title>
  <dc:creator>Tom Palmieri</dc:creator>
  <cp:lastModifiedBy>Will Kaufman</cp:lastModifiedBy>
  <cp:revision>16</cp:revision>
  <dcterms:created xsi:type="dcterms:W3CDTF">2019-12-04T20:39:44Z</dcterms:created>
  <dcterms:modified xsi:type="dcterms:W3CDTF">2019-12-05T15:00:21Z</dcterms:modified>
</cp:coreProperties>
</file>